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6.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Microsoft_Equation1.bin" ContentType="application/vnd.openxmlformats-officedocument.oleObject"/>
  <Override PartName="/ppt/notesSlides/notesSlide7.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8.xml" ContentType="application/vnd.openxmlformats-officedocument.presentationml.notesSlide+xml"/>
  <Override PartName="/ppt/embeddings/oleObject11.bin" ContentType="application/vnd.openxmlformats-officedocument.oleObject"/>
  <Override PartName="/ppt/notesSlides/notesSlide9.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10.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11.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12.xml" ContentType="application/vnd.openxmlformats-officedocument.presentationml.notesSlide+xml"/>
  <Override PartName="/ppt/embeddings/oleObject21.bin" ContentType="application/vnd.openxmlformats-officedocument.oleObject"/>
  <Override PartName="/ppt/notesSlides/notesSlide13.xml" ContentType="application/vnd.openxmlformats-officedocument.presentationml.notesSlide+xml"/>
  <Override PartName="/ppt/embeddings/Microsoft_Equation2.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22.bin" ContentType="application/vnd.openxmlformats-officedocument.oleObject"/>
  <Override PartName="/ppt/notesSlides/notesSlide16.xml" ContentType="application/vnd.openxmlformats-officedocument.presentationml.notesSlide+xml"/>
  <Override PartName="/ppt/embeddings/oleObject2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91" r:id="rId2"/>
  </p:sldMasterIdLst>
  <p:notesMasterIdLst>
    <p:notesMasterId r:id="rId20"/>
  </p:notesMasterIdLst>
  <p:handoutMasterIdLst>
    <p:handoutMasterId r:id="rId21"/>
  </p:handoutMasterIdLst>
  <p:sldIdLst>
    <p:sldId id="256" r:id="rId3"/>
    <p:sldId id="257" r:id="rId4"/>
    <p:sldId id="268" r:id="rId5"/>
    <p:sldId id="270" r:id="rId6"/>
    <p:sldId id="273" r:id="rId7"/>
    <p:sldId id="258" r:id="rId8"/>
    <p:sldId id="269" r:id="rId9"/>
    <p:sldId id="271" r:id="rId10"/>
    <p:sldId id="259" r:id="rId11"/>
    <p:sldId id="260" r:id="rId12"/>
    <p:sldId id="261" r:id="rId13"/>
    <p:sldId id="272" r:id="rId14"/>
    <p:sldId id="263" r:id="rId15"/>
    <p:sldId id="264" r:id="rId16"/>
    <p:sldId id="267" r:id="rId17"/>
    <p:sldId id="265" r:id="rId18"/>
    <p:sldId id="266" r:id="rId19"/>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mn-cs"/>
      </a:defRPr>
    </a:lvl5pPr>
    <a:lvl6pPr marL="2286000" algn="l" defTabSz="457200" rtl="0" eaLnBrk="1" latinLnBrk="0" hangingPunct="1">
      <a:defRPr sz="2400" b="1" kern="1200">
        <a:solidFill>
          <a:schemeClr val="tx1"/>
        </a:solidFill>
        <a:latin typeface="Times New Roman" charset="0"/>
        <a:ea typeface="ＭＳ Ｐゴシック" charset="0"/>
        <a:cs typeface="+mn-cs"/>
      </a:defRPr>
    </a:lvl6pPr>
    <a:lvl7pPr marL="2743200" algn="l" defTabSz="457200" rtl="0" eaLnBrk="1" latinLnBrk="0" hangingPunct="1">
      <a:defRPr sz="2400" b="1" kern="1200">
        <a:solidFill>
          <a:schemeClr val="tx1"/>
        </a:solidFill>
        <a:latin typeface="Times New Roman" charset="0"/>
        <a:ea typeface="ＭＳ Ｐゴシック" charset="0"/>
        <a:cs typeface="+mn-cs"/>
      </a:defRPr>
    </a:lvl7pPr>
    <a:lvl8pPr marL="3200400" algn="l" defTabSz="457200" rtl="0" eaLnBrk="1" latinLnBrk="0" hangingPunct="1">
      <a:defRPr sz="2400" b="1" kern="1200">
        <a:solidFill>
          <a:schemeClr val="tx1"/>
        </a:solidFill>
        <a:latin typeface="Times New Roman" charset="0"/>
        <a:ea typeface="ＭＳ Ｐゴシック" charset="0"/>
        <a:cs typeface="+mn-cs"/>
      </a:defRPr>
    </a:lvl8pPr>
    <a:lvl9pPr marL="3657600" algn="l" defTabSz="457200" rtl="0" eaLnBrk="1" latinLnBrk="0" hangingPunct="1">
      <a:defRPr sz="2400" b="1"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4" autoAdjust="0"/>
    <p:restoredTop sz="96463" autoAdjust="0"/>
  </p:normalViewPr>
  <p:slideViewPr>
    <p:cSldViewPr>
      <p:cViewPr varScale="1">
        <p:scale>
          <a:sx n="124" d="100"/>
          <a:sy n="124" d="100"/>
        </p:scale>
        <p:origin x="-144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wmf"/><Relationship Id="rId1" Type="http://schemas.openxmlformats.org/officeDocument/2006/relationships/image" Target="../media/image5.wmf"/><Relationship Id="rId2"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 Id="rId3"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17.wmf"/><Relationship Id="rId1" Type="http://schemas.openxmlformats.org/officeDocument/2006/relationships/image" Target="../media/image19.wmf"/><Relationship Id="rId2"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B81116-C77F-AE4D-9852-085D37567AB2}" type="datetimeFigureOut">
              <a:rPr lang="en-US" smtClean="0"/>
              <a:t>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2159AF-72CD-4C41-827D-7A54E34AC4FE}" type="slidenum">
              <a:rPr lang="en-US" smtClean="0"/>
              <a:t>‹#›</a:t>
            </a:fld>
            <a:endParaRPr lang="en-US"/>
          </a:p>
        </p:txBody>
      </p:sp>
    </p:spTree>
    <p:extLst>
      <p:ext uri="{BB962C8B-B14F-4D97-AF65-F5344CB8AC3E}">
        <p14:creationId xmlns:p14="http://schemas.microsoft.com/office/powerpoint/2010/main" val="2773615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0"/>
            </a:lvl1pPr>
          </a:lstStyle>
          <a:p>
            <a:endParaRPr lang="en-US" dirty="0"/>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0"/>
            </a:lvl1pPr>
          </a:lstStyle>
          <a:p>
            <a:endParaRPr lang="en-US" dirty="0"/>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0"/>
            </a:lvl1pPr>
          </a:lstStyle>
          <a:p>
            <a:endParaRPr lang="en-US" dirty="0"/>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0"/>
            </a:lvl1pPr>
          </a:lstStyle>
          <a:p>
            <a:fld id="{01B195C1-84C9-8A4A-8258-FA66640B2FF5}" type="slidenum">
              <a:rPr lang="en-US"/>
              <a:pPr/>
              <a:t>‹#›</a:t>
            </a:fld>
            <a:endParaRPr lang="en-US" dirty="0"/>
          </a:p>
        </p:txBody>
      </p:sp>
    </p:spTree>
    <p:extLst>
      <p:ext uri="{BB962C8B-B14F-4D97-AF65-F5344CB8AC3E}">
        <p14:creationId xmlns:p14="http://schemas.microsoft.com/office/powerpoint/2010/main" val="327149739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E6ECDC-D3C4-B74F-803A-D16D8D039085}" type="slidenum">
              <a:rPr lang="en-US"/>
              <a:pPr/>
              <a:t>1</a:t>
            </a:fld>
            <a:endParaRPr lang="en-US" dirty="0"/>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69887-D6FA-EE4E-A49E-F62D372580FC}" type="slidenum">
              <a:rPr lang="en-US"/>
              <a:pPr/>
              <a:t>11</a:t>
            </a:fld>
            <a:endParaRPr lang="en-US" dirty="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69887-D6FA-EE4E-A49E-F62D372580FC}" type="slidenum">
              <a:rPr lang="en-US"/>
              <a:pPr/>
              <a:t>12</a:t>
            </a:fld>
            <a:endParaRPr lang="en-US" dirty="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A0B3E-98B3-2443-A795-2333367C0656}" type="slidenum">
              <a:rPr lang="en-US"/>
              <a:pPr/>
              <a:t>13</a:t>
            </a:fld>
            <a:endParaRPr lang="en-US" dirty="0"/>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BCC61-4E7A-944E-ACAC-3A575B16271C}" type="slidenum">
              <a:rPr lang="en-US"/>
              <a:pPr/>
              <a:t>14</a:t>
            </a:fld>
            <a:endParaRPr lang="en-US" dirty="0"/>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85CA9-C854-2744-B14F-C3FF81B07030}" type="slidenum">
              <a:rPr lang="en-US"/>
              <a:pPr/>
              <a:t>15</a:t>
            </a:fld>
            <a:endParaRPr lang="en-US" dirty="0"/>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3A78F-D53C-1348-822A-8A719FA37789}" type="slidenum">
              <a:rPr lang="en-US"/>
              <a:pPr/>
              <a:t>16</a:t>
            </a:fld>
            <a:endParaRPr lang="en-US" dirty="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43699-E49E-BB4D-B016-4C8155AF7CB1}" type="slidenum">
              <a:rPr lang="en-US"/>
              <a:pPr/>
              <a:t>17</a:t>
            </a:fld>
            <a:endParaRPr lang="en-US" dirty="0"/>
          </a:p>
        </p:txBody>
      </p:sp>
      <p:sp>
        <p:nvSpPr>
          <p:cNvPr id="4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8005D-6E95-9D4B-9D5B-6098F7C4D8E6}" type="slidenum">
              <a:rPr lang="en-US"/>
              <a:pPr/>
              <a:t>2</a:t>
            </a:fld>
            <a:endParaRPr lang="en-US" dirty="0"/>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charset="0"/>
                <a:ea typeface="ＭＳ Ｐゴシック" charset="0"/>
              </a:defRPr>
            </a:lvl1pPr>
            <a:lvl2pPr marL="729057" indent="-280406" defTabSz="914437" eaLnBrk="0" hangingPunct="0">
              <a:defRPr sz="2400">
                <a:solidFill>
                  <a:schemeClr val="tx1"/>
                </a:solidFill>
                <a:latin typeface="Times New Roman" charset="0"/>
                <a:ea typeface="ＭＳ Ｐゴシック" charset="0"/>
              </a:defRPr>
            </a:lvl2pPr>
            <a:lvl3pPr marL="1121626" indent="-224325" defTabSz="914437" eaLnBrk="0" hangingPunct="0">
              <a:defRPr sz="2400">
                <a:solidFill>
                  <a:schemeClr val="tx1"/>
                </a:solidFill>
                <a:latin typeface="Times New Roman" charset="0"/>
                <a:ea typeface="ＭＳ Ｐゴシック" charset="0"/>
              </a:defRPr>
            </a:lvl3pPr>
            <a:lvl4pPr marL="1570276" indent="-224325" defTabSz="914437" eaLnBrk="0" hangingPunct="0">
              <a:defRPr sz="2400">
                <a:solidFill>
                  <a:schemeClr val="tx1"/>
                </a:solidFill>
                <a:latin typeface="Times New Roman" charset="0"/>
                <a:ea typeface="ＭＳ Ｐゴシック" charset="0"/>
              </a:defRPr>
            </a:lvl4pPr>
            <a:lvl5pPr marL="2018927" indent="-224325" defTabSz="914437" eaLnBrk="0" hangingPunct="0">
              <a:defRPr sz="2400">
                <a:solidFill>
                  <a:schemeClr val="tx1"/>
                </a:solidFill>
                <a:latin typeface="Times New Roman" charset="0"/>
                <a:ea typeface="ＭＳ Ｐゴシック" charset="0"/>
              </a:defRPr>
            </a:lvl5pPr>
            <a:lvl6pPr marL="2467577" indent="-224325" defTabSz="914437" eaLnBrk="0" fontAlgn="base" hangingPunct="0">
              <a:spcBef>
                <a:spcPct val="0"/>
              </a:spcBef>
              <a:spcAft>
                <a:spcPct val="0"/>
              </a:spcAft>
              <a:defRPr sz="2400">
                <a:solidFill>
                  <a:schemeClr val="tx1"/>
                </a:solidFill>
                <a:latin typeface="Times New Roman" charset="0"/>
                <a:ea typeface="ＭＳ Ｐゴシック" charset="0"/>
              </a:defRPr>
            </a:lvl6pPr>
            <a:lvl7pPr marL="2916227" indent="-224325" defTabSz="914437" eaLnBrk="0" fontAlgn="base" hangingPunct="0">
              <a:spcBef>
                <a:spcPct val="0"/>
              </a:spcBef>
              <a:spcAft>
                <a:spcPct val="0"/>
              </a:spcAft>
              <a:defRPr sz="2400">
                <a:solidFill>
                  <a:schemeClr val="tx1"/>
                </a:solidFill>
                <a:latin typeface="Times New Roman" charset="0"/>
                <a:ea typeface="ＭＳ Ｐゴシック" charset="0"/>
              </a:defRPr>
            </a:lvl7pPr>
            <a:lvl8pPr marL="3364878" indent="-224325" defTabSz="914437" eaLnBrk="0" fontAlgn="base" hangingPunct="0">
              <a:spcBef>
                <a:spcPct val="0"/>
              </a:spcBef>
              <a:spcAft>
                <a:spcPct val="0"/>
              </a:spcAft>
              <a:defRPr sz="2400">
                <a:solidFill>
                  <a:schemeClr val="tx1"/>
                </a:solidFill>
                <a:latin typeface="Times New Roman" charset="0"/>
                <a:ea typeface="ＭＳ Ｐゴシック" charset="0"/>
              </a:defRPr>
            </a:lvl8pPr>
            <a:lvl9pPr marL="3813528" indent="-224325" defTabSz="914437"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CCAD191-612E-7342-BC18-D888B1E8ACD4}" type="slidenum">
              <a:rPr lang="en-US" sz="1200">
                <a:solidFill>
                  <a:prstClr val="black"/>
                </a:solidFill>
              </a:rPr>
              <a:pPr eaLnBrk="1" hangingPunct="1"/>
              <a:t>3</a:t>
            </a:fld>
            <a:endParaRPr lang="en-US" sz="1200" dirty="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charset="0"/>
                <a:ea typeface="ＭＳ Ｐゴシック" charset="0"/>
              </a:defRPr>
            </a:lvl1pPr>
            <a:lvl2pPr marL="729057" indent="-280406" defTabSz="914437" eaLnBrk="0" hangingPunct="0">
              <a:defRPr sz="2400">
                <a:solidFill>
                  <a:schemeClr val="tx1"/>
                </a:solidFill>
                <a:latin typeface="Times New Roman" charset="0"/>
                <a:ea typeface="ＭＳ Ｐゴシック" charset="0"/>
              </a:defRPr>
            </a:lvl2pPr>
            <a:lvl3pPr marL="1121626" indent="-224325" defTabSz="914437" eaLnBrk="0" hangingPunct="0">
              <a:defRPr sz="2400">
                <a:solidFill>
                  <a:schemeClr val="tx1"/>
                </a:solidFill>
                <a:latin typeface="Times New Roman" charset="0"/>
                <a:ea typeface="ＭＳ Ｐゴシック" charset="0"/>
              </a:defRPr>
            </a:lvl3pPr>
            <a:lvl4pPr marL="1570276" indent="-224325" defTabSz="914437" eaLnBrk="0" hangingPunct="0">
              <a:defRPr sz="2400">
                <a:solidFill>
                  <a:schemeClr val="tx1"/>
                </a:solidFill>
                <a:latin typeface="Times New Roman" charset="0"/>
                <a:ea typeface="ＭＳ Ｐゴシック" charset="0"/>
              </a:defRPr>
            </a:lvl4pPr>
            <a:lvl5pPr marL="2018927" indent="-224325" defTabSz="914437" eaLnBrk="0" hangingPunct="0">
              <a:defRPr sz="2400">
                <a:solidFill>
                  <a:schemeClr val="tx1"/>
                </a:solidFill>
                <a:latin typeface="Times New Roman" charset="0"/>
                <a:ea typeface="ＭＳ Ｐゴシック" charset="0"/>
              </a:defRPr>
            </a:lvl5pPr>
            <a:lvl6pPr marL="2467577" indent="-224325" defTabSz="914437" eaLnBrk="0" fontAlgn="base" hangingPunct="0">
              <a:spcBef>
                <a:spcPct val="0"/>
              </a:spcBef>
              <a:spcAft>
                <a:spcPct val="0"/>
              </a:spcAft>
              <a:defRPr sz="2400">
                <a:solidFill>
                  <a:schemeClr val="tx1"/>
                </a:solidFill>
                <a:latin typeface="Times New Roman" charset="0"/>
                <a:ea typeface="ＭＳ Ｐゴシック" charset="0"/>
              </a:defRPr>
            </a:lvl6pPr>
            <a:lvl7pPr marL="2916227" indent="-224325" defTabSz="914437" eaLnBrk="0" fontAlgn="base" hangingPunct="0">
              <a:spcBef>
                <a:spcPct val="0"/>
              </a:spcBef>
              <a:spcAft>
                <a:spcPct val="0"/>
              </a:spcAft>
              <a:defRPr sz="2400">
                <a:solidFill>
                  <a:schemeClr val="tx1"/>
                </a:solidFill>
                <a:latin typeface="Times New Roman" charset="0"/>
                <a:ea typeface="ＭＳ Ｐゴシック" charset="0"/>
              </a:defRPr>
            </a:lvl7pPr>
            <a:lvl8pPr marL="3364878" indent="-224325" defTabSz="914437" eaLnBrk="0" fontAlgn="base" hangingPunct="0">
              <a:spcBef>
                <a:spcPct val="0"/>
              </a:spcBef>
              <a:spcAft>
                <a:spcPct val="0"/>
              </a:spcAft>
              <a:defRPr sz="2400">
                <a:solidFill>
                  <a:schemeClr val="tx1"/>
                </a:solidFill>
                <a:latin typeface="Times New Roman" charset="0"/>
                <a:ea typeface="ＭＳ Ｐゴシック" charset="0"/>
              </a:defRPr>
            </a:lvl8pPr>
            <a:lvl9pPr marL="3813528" indent="-224325" defTabSz="914437"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C126266-DBD4-5948-90CD-FE701968BA62}" type="slidenum">
              <a:rPr lang="en-US" sz="1200">
                <a:solidFill>
                  <a:prstClr val="black"/>
                </a:solidFill>
              </a:rPr>
              <a:pPr eaLnBrk="1" hangingPunct="1"/>
              <a:t>4</a:t>
            </a:fld>
            <a:endParaRPr lang="en-US" sz="1200" dirty="0">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ECA38-32A0-FA41-B35D-562EC6E9577C}" type="slidenum">
              <a:rPr lang="en-US"/>
              <a:pPr/>
              <a:t>6</a:t>
            </a:fld>
            <a:endParaRPr lang="en-US" dirty="0"/>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charset="0"/>
                <a:ea typeface="ＭＳ Ｐゴシック" charset="0"/>
              </a:defRPr>
            </a:lvl1pPr>
            <a:lvl2pPr marL="729057" indent="-280406" defTabSz="914437" eaLnBrk="0" hangingPunct="0">
              <a:defRPr sz="2400">
                <a:solidFill>
                  <a:schemeClr val="tx1"/>
                </a:solidFill>
                <a:latin typeface="Times New Roman" charset="0"/>
                <a:ea typeface="ＭＳ Ｐゴシック" charset="0"/>
              </a:defRPr>
            </a:lvl2pPr>
            <a:lvl3pPr marL="1121626" indent="-224325" defTabSz="914437" eaLnBrk="0" hangingPunct="0">
              <a:defRPr sz="2400">
                <a:solidFill>
                  <a:schemeClr val="tx1"/>
                </a:solidFill>
                <a:latin typeface="Times New Roman" charset="0"/>
                <a:ea typeface="ＭＳ Ｐゴシック" charset="0"/>
              </a:defRPr>
            </a:lvl3pPr>
            <a:lvl4pPr marL="1570276" indent="-224325" defTabSz="914437" eaLnBrk="0" hangingPunct="0">
              <a:defRPr sz="2400">
                <a:solidFill>
                  <a:schemeClr val="tx1"/>
                </a:solidFill>
                <a:latin typeface="Times New Roman" charset="0"/>
                <a:ea typeface="ＭＳ Ｐゴシック" charset="0"/>
              </a:defRPr>
            </a:lvl4pPr>
            <a:lvl5pPr marL="2018927" indent="-224325" defTabSz="914437" eaLnBrk="0" hangingPunct="0">
              <a:defRPr sz="2400">
                <a:solidFill>
                  <a:schemeClr val="tx1"/>
                </a:solidFill>
                <a:latin typeface="Times New Roman" charset="0"/>
                <a:ea typeface="ＭＳ Ｐゴシック" charset="0"/>
              </a:defRPr>
            </a:lvl5pPr>
            <a:lvl6pPr marL="2467577" indent="-224325" defTabSz="914437" eaLnBrk="0" fontAlgn="base" hangingPunct="0">
              <a:spcBef>
                <a:spcPct val="0"/>
              </a:spcBef>
              <a:spcAft>
                <a:spcPct val="0"/>
              </a:spcAft>
              <a:defRPr sz="2400">
                <a:solidFill>
                  <a:schemeClr val="tx1"/>
                </a:solidFill>
                <a:latin typeface="Times New Roman" charset="0"/>
                <a:ea typeface="ＭＳ Ｐゴシック" charset="0"/>
              </a:defRPr>
            </a:lvl6pPr>
            <a:lvl7pPr marL="2916227" indent="-224325" defTabSz="914437" eaLnBrk="0" fontAlgn="base" hangingPunct="0">
              <a:spcBef>
                <a:spcPct val="0"/>
              </a:spcBef>
              <a:spcAft>
                <a:spcPct val="0"/>
              </a:spcAft>
              <a:defRPr sz="2400">
                <a:solidFill>
                  <a:schemeClr val="tx1"/>
                </a:solidFill>
                <a:latin typeface="Times New Roman" charset="0"/>
                <a:ea typeface="ＭＳ Ｐゴシック" charset="0"/>
              </a:defRPr>
            </a:lvl7pPr>
            <a:lvl8pPr marL="3364878" indent="-224325" defTabSz="914437" eaLnBrk="0" fontAlgn="base" hangingPunct="0">
              <a:spcBef>
                <a:spcPct val="0"/>
              </a:spcBef>
              <a:spcAft>
                <a:spcPct val="0"/>
              </a:spcAft>
              <a:defRPr sz="2400">
                <a:solidFill>
                  <a:schemeClr val="tx1"/>
                </a:solidFill>
                <a:latin typeface="Times New Roman" charset="0"/>
                <a:ea typeface="ＭＳ Ｐゴシック" charset="0"/>
              </a:defRPr>
            </a:lvl8pPr>
            <a:lvl9pPr marL="3813528" indent="-224325" defTabSz="914437"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584D17-482B-334D-BED4-9B5E8BBCAE62}" type="slidenum">
              <a:rPr lang="en-US" sz="1200">
                <a:solidFill>
                  <a:prstClr val="black"/>
                </a:solidFill>
              </a:rPr>
              <a:pPr eaLnBrk="1" hangingPunct="1"/>
              <a:t>7</a:t>
            </a:fld>
            <a:endParaRPr lang="en-US" sz="1200" dirty="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charset="0"/>
                <a:ea typeface="ＭＳ Ｐゴシック" charset="0"/>
              </a:defRPr>
            </a:lvl1pPr>
            <a:lvl2pPr marL="729057" indent="-280406" defTabSz="914437" eaLnBrk="0" hangingPunct="0">
              <a:defRPr sz="2400">
                <a:solidFill>
                  <a:schemeClr val="tx1"/>
                </a:solidFill>
                <a:latin typeface="Times New Roman" charset="0"/>
                <a:ea typeface="ＭＳ Ｐゴシック" charset="0"/>
              </a:defRPr>
            </a:lvl2pPr>
            <a:lvl3pPr marL="1121626" indent="-224325" defTabSz="914437" eaLnBrk="0" hangingPunct="0">
              <a:defRPr sz="2400">
                <a:solidFill>
                  <a:schemeClr val="tx1"/>
                </a:solidFill>
                <a:latin typeface="Times New Roman" charset="0"/>
                <a:ea typeface="ＭＳ Ｐゴシック" charset="0"/>
              </a:defRPr>
            </a:lvl3pPr>
            <a:lvl4pPr marL="1570276" indent="-224325" defTabSz="914437" eaLnBrk="0" hangingPunct="0">
              <a:defRPr sz="2400">
                <a:solidFill>
                  <a:schemeClr val="tx1"/>
                </a:solidFill>
                <a:latin typeface="Times New Roman" charset="0"/>
                <a:ea typeface="ＭＳ Ｐゴシック" charset="0"/>
              </a:defRPr>
            </a:lvl4pPr>
            <a:lvl5pPr marL="2018927" indent="-224325" defTabSz="914437" eaLnBrk="0" hangingPunct="0">
              <a:defRPr sz="2400">
                <a:solidFill>
                  <a:schemeClr val="tx1"/>
                </a:solidFill>
                <a:latin typeface="Times New Roman" charset="0"/>
                <a:ea typeface="ＭＳ Ｐゴシック" charset="0"/>
              </a:defRPr>
            </a:lvl5pPr>
            <a:lvl6pPr marL="2467577" indent="-224325" defTabSz="914437" eaLnBrk="0" fontAlgn="base" hangingPunct="0">
              <a:spcBef>
                <a:spcPct val="0"/>
              </a:spcBef>
              <a:spcAft>
                <a:spcPct val="0"/>
              </a:spcAft>
              <a:defRPr sz="2400">
                <a:solidFill>
                  <a:schemeClr val="tx1"/>
                </a:solidFill>
                <a:latin typeface="Times New Roman" charset="0"/>
                <a:ea typeface="ＭＳ Ｐゴシック" charset="0"/>
              </a:defRPr>
            </a:lvl6pPr>
            <a:lvl7pPr marL="2916227" indent="-224325" defTabSz="914437" eaLnBrk="0" fontAlgn="base" hangingPunct="0">
              <a:spcBef>
                <a:spcPct val="0"/>
              </a:spcBef>
              <a:spcAft>
                <a:spcPct val="0"/>
              </a:spcAft>
              <a:defRPr sz="2400">
                <a:solidFill>
                  <a:schemeClr val="tx1"/>
                </a:solidFill>
                <a:latin typeface="Times New Roman" charset="0"/>
                <a:ea typeface="ＭＳ Ｐゴシック" charset="0"/>
              </a:defRPr>
            </a:lvl7pPr>
            <a:lvl8pPr marL="3364878" indent="-224325" defTabSz="914437" eaLnBrk="0" fontAlgn="base" hangingPunct="0">
              <a:spcBef>
                <a:spcPct val="0"/>
              </a:spcBef>
              <a:spcAft>
                <a:spcPct val="0"/>
              </a:spcAft>
              <a:defRPr sz="2400">
                <a:solidFill>
                  <a:schemeClr val="tx1"/>
                </a:solidFill>
                <a:latin typeface="Times New Roman" charset="0"/>
                <a:ea typeface="ＭＳ Ｐゴシック" charset="0"/>
              </a:defRPr>
            </a:lvl8pPr>
            <a:lvl9pPr marL="3813528" indent="-224325" defTabSz="914437"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4BEF098-3DF7-784B-95C8-9801C78FFF43}" type="slidenum">
              <a:rPr lang="en-US" sz="1200">
                <a:solidFill>
                  <a:prstClr val="black"/>
                </a:solidFill>
              </a:rPr>
              <a:pPr eaLnBrk="1" hangingPunct="1"/>
              <a:t>8</a:t>
            </a:fld>
            <a:endParaRPr lang="en-US" sz="1200" dirty="0">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67BA7-4B3E-9E4E-A15E-BCA2E390DB25}" type="slidenum">
              <a:rPr lang="en-US"/>
              <a:pPr/>
              <a:t>9</a:t>
            </a:fld>
            <a:endParaRPr lang="en-US" dirty="0"/>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73203-6375-5242-AEEE-8A09A8E1CAAC}" type="slidenum">
              <a:rPr lang="en-US"/>
              <a:pPr/>
              <a:t>10</a:t>
            </a:fld>
            <a:endParaRPr lang="en-US" dirty="0"/>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2DC1F-0F80-814A-8E2E-671B16175ECB}" type="slidenum">
              <a:rPr lang="en-US" smtClean="0"/>
              <a:pPr/>
              <a:t>‹#›</a:t>
            </a:fld>
            <a:endParaRPr lang="en-US" dirty="0"/>
          </a:p>
        </p:txBody>
      </p:sp>
    </p:spTree>
    <p:extLst>
      <p:ext uri="{BB962C8B-B14F-4D97-AF65-F5344CB8AC3E}">
        <p14:creationId xmlns:p14="http://schemas.microsoft.com/office/powerpoint/2010/main" val="240275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046721-4C9D-604B-A831-CC331C1D5566}" type="slidenum">
              <a:rPr lang="en-US" smtClean="0"/>
              <a:pPr/>
              <a:t>‹#›</a:t>
            </a:fld>
            <a:endParaRPr lang="en-US" dirty="0"/>
          </a:p>
        </p:txBody>
      </p:sp>
    </p:spTree>
    <p:extLst>
      <p:ext uri="{BB962C8B-B14F-4D97-AF65-F5344CB8AC3E}">
        <p14:creationId xmlns:p14="http://schemas.microsoft.com/office/powerpoint/2010/main" val="393137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49430-AB52-1542-8978-E56D7983A2F8}" type="slidenum">
              <a:rPr lang="en-US" smtClean="0"/>
              <a:pPr/>
              <a:t>‹#›</a:t>
            </a:fld>
            <a:endParaRPr lang="en-US" dirty="0"/>
          </a:p>
        </p:txBody>
      </p:sp>
    </p:spTree>
    <p:extLst>
      <p:ext uri="{BB962C8B-B14F-4D97-AF65-F5344CB8AC3E}">
        <p14:creationId xmlns:p14="http://schemas.microsoft.com/office/powerpoint/2010/main" val="239449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7772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63F80483-2ACD-6C49-BB9C-FEA8A9DBB623}" type="slidenum">
              <a:rPr lang="en-US"/>
              <a:pPr/>
              <a:t>‹#›</a:t>
            </a:fld>
            <a:endParaRPr lang="en-US" dirty="0"/>
          </a:p>
        </p:txBody>
      </p:sp>
    </p:spTree>
    <p:extLst>
      <p:ext uri="{BB962C8B-B14F-4D97-AF65-F5344CB8AC3E}">
        <p14:creationId xmlns:p14="http://schemas.microsoft.com/office/powerpoint/2010/main" val="19226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fld id="{51BC2849-82C7-DB43-B3B7-0A56E28029E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02753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fld id="{8EE444AB-DD97-BB47-8301-5F9F1607D04E}"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3436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D85951E-BEFD-4D4E-BEF6-C683ACD6254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9971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fld id="{53238D73-AFA0-6446-8E4C-18E797164EF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0922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p>
            <a:fld id="{E6C630F9-D404-0B4D-AF1D-46A799AF5E34}"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09998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fld id="{C9BF1A31-41A4-0C48-B38D-906B2C318D78}"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11811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fld id="{F528E87C-B745-984F-8ED0-5163EEE160E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8069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BD31-B259-484A-85C7-BA0FD903D437}" type="slidenum">
              <a:rPr lang="en-US" smtClean="0"/>
              <a:pPr/>
              <a:t>‹#›</a:t>
            </a:fld>
            <a:endParaRPr lang="en-US" dirty="0"/>
          </a:p>
        </p:txBody>
      </p:sp>
    </p:spTree>
    <p:extLst>
      <p:ext uri="{BB962C8B-B14F-4D97-AF65-F5344CB8AC3E}">
        <p14:creationId xmlns:p14="http://schemas.microsoft.com/office/powerpoint/2010/main" val="1593436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fld id="{3A105DD2-E10A-4F4E-9B84-5DC5C3F1B4D0}"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59967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fld id="{DEB78918-9CF8-8547-87A7-8D7FE8B100A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62355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fld id="{9C8D8DAE-C230-BA44-B307-A110C3ADB95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31373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fld id="{8990BA6F-24F4-9E48-86C7-25EEFB96C73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9449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9C7CE2-9888-364A-A483-D79894F2E345}" type="slidenum">
              <a:rPr lang="en-US" smtClean="0"/>
              <a:pPr/>
              <a:t>‹#›</a:t>
            </a:fld>
            <a:endParaRPr lang="en-US" dirty="0"/>
          </a:p>
        </p:txBody>
      </p:sp>
    </p:spTree>
    <p:extLst>
      <p:ext uri="{BB962C8B-B14F-4D97-AF65-F5344CB8AC3E}">
        <p14:creationId xmlns:p14="http://schemas.microsoft.com/office/powerpoint/2010/main" val="219971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547785-A8AF-6C49-BE8F-A9FD16AECF3A}" type="slidenum">
              <a:rPr lang="en-US" smtClean="0"/>
              <a:pPr/>
              <a:t>‹#›</a:t>
            </a:fld>
            <a:endParaRPr lang="en-US" dirty="0"/>
          </a:p>
        </p:txBody>
      </p:sp>
    </p:spTree>
    <p:extLst>
      <p:ext uri="{BB962C8B-B14F-4D97-AF65-F5344CB8AC3E}">
        <p14:creationId xmlns:p14="http://schemas.microsoft.com/office/powerpoint/2010/main" val="399092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BD6EB7-20DB-3046-8800-3309E86D18E6}" type="slidenum">
              <a:rPr lang="en-US" smtClean="0"/>
              <a:pPr/>
              <a:t>‹#›</a:t>
            </a:fld>
            <a:endParaRPr lang="en-US" dirty="0"/>
          </a:p>
        </p:txBody>
      </p:sp>
    </p:spTree>
    <p:extLst>
      <p:ext uri="{BB962C8B-B14F-4D97-AF65-F5344CB8AC3E}">
        <p14:creationId xmlns:p14="http://schemas.microsoft.com/office/powerpoint/2010/main" val="370999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083B90-541E-EC48-B03A-B36591B516ED}" type="slidenum">
              <a:rPr lang="en-US" smtClean="0"/>
              <a:pPr/>
              <a:t>‹#›</a:t>
            </a:fld>
            <a:endParaRPr lang="en-US" dirty="0"/>
          </a:p>
        </p:txBody>
      </p:sp>
    </p:spTree>
    <p:extLst>
      <p:ext uri="{BB962C8B-B14F-4D97-AF65-F5344CB8AC3E}">
        <p14:creationId xmlns:p14="http://schemas.microsoft.com/office/powerpoint/2010/main" val="381181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FF437C-5C20-6948-A0C3-AF7A89C4EF1A}" type="slidenum">
              <a:rPr lang="en-US" smtClean="0"/>
              <a:pPr/>
              <a:t>‹#›</a:t>
            </a:fld>
            <a:endParaRPr lang="en-US" dirty="0"/>
          </a:p>
        </p:txBody>
      </p:sp>
    </p:spTree>
    <p:extLst>
      <p:ext uri="{BB962C8B-B14F-4D97-AF65-F5344CB8AC3E}">
        <p14:creationId xmlns:p14="http://schemas.microsoft.com/office/powerpoint/2010/main" val="2580692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4CB707-1406-F54E-92D9-5684648E79CA}" type="slidenum">
              <a:rPr lang="en-US" smtClean="0"/>
              <a:pPr/>
              <a:t>‹#›</a:t>
            </a:fld>
            <a:endParaRPr lang="en-US" dirty="0"/>
          </a:p>
        </p:txBody>
      </p:sp>
    </p:spTree>
    <p:extLst>
      <p:ext uri="{BB962C8B-B14F-4D97-AF65-F5344CB8AC3E}">
        <p14:creationId xmlns:p14="http://schemas.microsoft.com/office/powerpoint/2010/main" val="155996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01E58-E292-CE45-9B96-F072F7CD4ADF}" type="slidenum">
              <a:rPr lang="en-US" smtClean="0"/>
              <a:pPr/>
              <a:t>‹#›</a:t>
            </a:fld>
            <a:endParaRPr lang="en-US" dirty="0"/>
          </a:p>
        </p:txBody>
      </p:sp>
    </p:spTree>
    <p:extLst>
      <p:ext uri="{BB962C8B-B14F-4D97-AF65-F5344CB8AC3E}">
        <p14:creationId xmlns:p14="http://schemas.microsoft.com/office/powerpoint/2010/main" val="41623554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45401-65D5-424D-828D-B252BB23D058}" type="slidenum">
              <a:rPr lang="en-US" smtClean="0"/>
              <a:pPr/>
              <a:t>‹#›</a:t>
            </a:fld>
            <a:endParaRPr lang="en-US" dirty="0"/>
          </a:p>
        </p:txBody>
      </p:sp>
    </p:spTree>
    <p:extLst>
      <p:ext uri="{BB962C8B-B14F-4D97-AF65-F5344CB8AC3E}">
        <p14:creationId xmlns:p14="http://schemas.microsoft.com/office/powerpoint/2010/main" val="253697654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45401-65D5-424D-828D-B252BB23D058}" type="slidenum">
              <a:rPr lang="en-US" smtClean="0"/>
              <a:pPr/>
              <a:t>‹#›</a:t>
            </a:fld>
            <a:endParaRPr lang="en-US" dirty="0"/>
          </a:p>
        </p:txBody>
      </p:sp>
    </p:spTree>
    <p:extLst>
      <p:ext uri="{BB962C8B-B14F-4D97-AF65-F5344CB8AC3E}">
        <p14:creationId xmlns:p14="http://schemas.microsoft.com/office/powerpoint/2010/main" val="25369765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2.bin"/><Relationship Id="rId5" Type="http://schemas.openxmlformats.org/officeDocument/2006/relationships/image" Target="../media/image16.wmf"/><Relationship Id="rId6" Type="http://schemas.openxmlformats.org/officeDocument/2006/relationships/oleObject" Target="../embeddings/oleObject13.bin"/><Relationship Id="rId7" Type="http://schemas.openxmlformats.org/officeDocument/2006/relationships/image" Target="../media/image17.wmf"/><Relationship Id="rId8" Type="http://schemas.openxmlformats.org/officeDocument/2006/relationships/oleObject" Target="../embeddings/oleObject14.bin"/><Relationship Id="rId9" Type="http://schemas.openxmlformats.org/officeDocument/2006/relationships/image" Target="../media/image18.wmf"/><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5.bin"/><Relationship Id="rId5" Type="http://schemas.openxmlformats.org/officeDocument/2006/relationships/image" Target="../media/image19.wmf"/><Relationship Id="rId6" Type="http://schemas.openxmlformats.org/officeDocument/2006/relationships/oleObject" Target="../embeddings/oleObject16.bin"/><Relationship Id="rId7" Type="http://schemas.openxmlformats.org/officeDocument/2006/relationships/image" Target="../media/image20.wmf"/><Relationship Id="rId8" Type="http://schemas.openxmlformats.org/officeDocument/2006/relationships/image" Target="../media/image21.jpg"/><Relationship Id="rId1" Type="http://schemas.openxmlformats.org/officeDocument/2006/relationships/vmlDrawing" Target="../drawings/vmlDrawing7.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7.bin"/><Relationship Id="rId5" Type="http://schemas.openxmlformats.org/officeDocument/2006/relationships/image" Target="../media/image19.wmf"/><Relationship Id="rId6" Type="http://schemas.openxmlformats.org/officeDocument/2006/relationships/oleObject" Target="../embeddings/oleObject18.bin"/><Relationship Id="rId7" Type="http://schemas.openxmlformats.org/officeDocument/2006/relationships/image" Target="../media/image20.wmf"/><Relationship Id="rId8" Type="http://schemas.openxmlformats.org/officeDocument/2006/relationships/oleObject" Target="../embeddings/oleObject19.bin"/><Relationship Id="rId9" Type="http://schemas.openxmlformats.org/officeDocument/2006/relationships/image" Target="../media/image22.wmf"/><Relationship Id="rId10" Type="http://schemas.openxmlformats.org/officeDocument/2006/relationships/oleObject" Target="../embeddings/oleObject20.bin"/><Relationship Id="rId11" Type="http://schemas.openxmlformats.org/officeDocument/2006/relationships/image" Target="../media/image17.w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1.bin"/><Relationship Id="rId5" Type="http://schemas.openxmlformats.org/officeDocument/2006/relationships/image" Target="../media/image23.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Equation2.bin"/><Relationship Id="rId5" Type="http://schemas.openxmlformats.org/officeDocument/2006/relationships/image" Target="../media/image24.emf"/><Relationship Id="rId1" Type="http://schemas.openxmlformats.org/officeDocument/2006/relationships/vmlDrawing" Target="../drawings/vmlDrawing10.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22.bin"/><Relationship Id="rId5" Type="http://schemas.openxmlformats.org/officeDocument/2006/relationships/image" Target="../media/image26.wmf"/><Relationship Id="rId1" Type="http://schemas.openxmlformats.org/officeDocument/2006/relationships/vmlDrawing" Target="../drawings/vmlDrawing11.v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3.bin"/><Relationship Id="rId5" Type="http://schemas.openxmlformats.org/officeDocument/2006/relationships/image" Target="../media/image27.wmf"/><Relationship Id="rId1" Type="http://schemas.openxmlformats.org/officeDocument/2006/relationships/vmlDrawing" Target="../drawings/vmlDrawing12.vm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1" Type="http://schemas.openxmlformats.org/officeDocument/2006/relationships/image" Target="../media/image8.wmf"/><Relationship Id="rId12" Type="http://schemas.openxmlformats.org/officeDocument/2006/relationships/oleObject" Target="../embeddings/oleObject6.bin"/><Relationship Id="rId13" Type="http://schemas.openxmlformats.org/officeDocument/2006/relationships/image" Target="../media/image9.wmf"/><Relationship Id="rId1" Type="http://schemas.openxmlformats.org/officeDocument/2006/relationships/vmlDrawing" Target="../drawings/vmlDrawing2.vml"/><Relationship Id="rId2" Type="http://schemas.openxmlformats.org/officeDocument/2006/relationships/slideLayout" Target="../slideLayouts/slideLayout12.xml"/><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5.wmf"/><Relationship Id="rId6" Type="http://schemas.openxmlformats.org/officeDocument/2006/relationships/oleObject" Target="../embeddings/oleObject3.bin"/><Relationship Id="rId7" Type="http://schemas.openxmlformats.org/officeDocument/2006/relationships/image" Target="../media/image6.wmf"/><Relationship Id="rId8" Type="http://schemas.openxmlformats.org/officeDocument/2006/relationships/oleObject" Target="../embeddings/oleObject4.bin"/><Relationship Id="rId9" Type="http://schemas.openxmlformats.org/officeDocument/2006/relationships/image" Target="../media/image7.wmf"/><Relationship Id="rId10"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7.bin"/><Relationship Id="rId5" Type="http://schemas.openxmlformats.org/officeDocument/2006/relationships/image" Target="../media/image10.wmf"/><Relationship Id="rId6" Type="http://schemas.openxmlformats.org/officeDocument/2006/relationships/oleObject" Target="../embeddings/oleObject8.bin"/><Relationship Id="rId7" Type="http://schemas.openxmlformats.org/officeDocument/2006/relationships/image" Target="../media/image11.wmf"/><Relationship Id="rId8" Type="http://schemas.openxmlformats.org/officeDocument/2006/relationships/oleObject" Target="../embeddings/Microsoft_Equation1.bin"/><Relationship Id="rId9"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9.bin"/><Relationship Id="rId5" Type="http://schemas.openxmlformats.org/officeDocument/2006/relationships/image" Target="../media/image13.wmf"/><Relationship Id="rId6" Type="http://schemas.openxmlformats.org/officeDocument/2006/relationships/oleObject" Target="../embeddings/oleObject10.bin"/><Relationship Id="rId7" Type="http://schemas.openxmlformats.org/officeDocument/2006/relationships/image" Target="../media/image14.wmf"/><Relationship Id="rId1" Type="http://schemas.openxmlformats.org/officeDocument/2006/relationships/vmlDrawing" Target="../drawings/vmlDrawing4.vml"/><Relationship Id="rId2"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1.bin"/><Relationship Id="rId5" Type="http://schemas.openxmlformats.org/officeDocument/2006/relationships/image" Target="../media/image15.w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09600"/>
            <a:ext cx="7772400" cy="1470025"/>
          </a:xfrm>
        </p:spPr>
        <p:txBody>
          <a:bodyPr/>
          <a:lstStyle/>
          <a:p>
            <a:r>
              <a:rPr lang="en-US" dirty="0" smtClean="0"/>
              <a:t>Lecture 4</a:t>
            </a:r>
            <a:br>
              <a:rPr lang="en-US" dirty="0" smtClean="0"/>
            </a:br>
            <a:r>
              <a:rPr lang="en-US" dirty="0" smtClean="0"/>
              <a:t>Radiation Basics</a:t>
            </a:r>
            <a:endParaRPr lang="en-US" dirty="0"/>
          </a:p>
        </p:txBody>
      </p:sp>
      <p:sp>
        <p:nvSpPr>
          <p:cNvPr id="2051" name="Rectangle 3"/>
          <p:cNvSpPr>
            <a:spLocks noGrp="1" noChangeArrowheads="1"/>
          </p:cNvSpPr>
          <p:nvPr>
            <p:ph type="subTitle" idx="1"/>
          </p:nvPr>
        </p:nvSpPr>
        <p:spPr>
          <a:xfrm>
            <a:off x="1066800" y="3657600"/>
            <a:ext cx="6934200" cy="1752600"/>
          </a:xfrm>
        </p:spPr>
        <p:txBody>
          <a:bodyPr/>
          <a:lstStyle/>
          <a:p>
            <a:r>
              <a:rPr lang="en-US" dirty="0"/>
              <a:t>AOSC 434</a:t>
            </a:r>
          </a:p>
          <a:p>
            <a:r>
              <a:rPr lang="en-US" b="1" dirty="0"/>
              <a:t>AIR POLLUTION</a:t>
            </a:r>
          </a:p>
          <a:p>
            <a:r>
              <a:rPr lang="en-US" dirty="0"/>
              <a:t>RUSSELL R. DICKERSON</a:t>
            </a:r>
          </a:p>
        </p:txBody>
      </p:sp>
      <p:sp>
        <p:nvSpPr>
          <p:cNvPr id="2" name="Slide Number Placeholder 1"/>
          <p:cNvSpPr>
            <a:spLocks noGrp="1"/>
          </p:cNvSpPr>
          <p:nvPr>
            <p:ph type="sldNum" sz="quarter" idx="12"/>
          </p:nvPr>
        </p:nvSpPr>
        <p:spPr/>
        <p:txBody>
          <a:bodyPr/>
          <a:lstStyle/>
          <a:p>
            <a:fld id="{D032DC1F-0F80-814A-8E2E-671B16175ECB}"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Line 6"/>
          <p:cNvSpPr>
            <a:spLocks noChangeShapeType="1"/>
          </p:cNvSpPr>
          <p:nvPr/>
        </p:nvSpPr>
        <p:spPr bwMode="auto">
          <a:xfrm>
            <a:off x="3276600" y="1981200"/>
            <a:ext cx="0" cy="83820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54" name="Line 10"/>
          <p:cNvSpPr>
            <a:spLocks noChangeShapeType="1"/>
          </p:cNvSpPr>
          <p:nvPr/>
        </p:nvSpPr>
        <p:spPr bwMode="auto">
          <a:xfrm>
            <a:off x="3505200" y="1981200"/>
            <a:ext cx="0" cy="838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55" name="Line 11"/>
          <p:cNvSpPr>
            <a:spLocks noChangeShapeType="1"/>
          </p:cNvSpPr>
          <p:nvPr/>
        </p:nvSpPr>
        <p:spPr bwMode="auto">
          <a:xfrm>
            <a:off x="3276600" y="28194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56" name="Line 12"/>
          <p:cNvSpPr>
            <a:spLocks noChangeShapeType="1"/>
          </p:cNvSpPr>
          <p:nvPr/>
        </p:nvSpPr>
        <p:spPr bwMode="auto">
          <a:xfrm>
            <a:off x="4648200" y="1981200"/>
            <a:ext cx="0" cy="838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57" name="Line 13"/>
          <p:cNvSpPr>
            <a:spLocks noChangeShapeType="1"/>
          </p:cNvSpPr>
          <p:nvPr/>
        </p:nvSpPr>
        <p:spPr bwMode="auto">
          <a:xfrm flipH="1" flipV="1">
            <a:off x="3505200" y="2209800"/>
            <a:ext cx="1143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61" name="Text Box 17"/>
          <p:cNvSpPr txBox="1">
            <a:spLocks noChangeArrowheads="1"/>
          </p:cNvSpPr>
          <p:nvPr/>
        </p:nvSpPr>
        <p:spPr bwMode="auto">
          <a:xfrm>
            <a:off x="4114800" y="25146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0" dirty="0">
                <a:cs typeface="Times New Roman" charset="0"/>
              </a:rPr>
              <a:t>α</a:t>
            </a:r>
            <a:endParaRPr lang="en-US" sz="2000" b="0" dirty="0"/>
          </a:p>
        </p:txBody>
      </p:sp>
      <p:sp>
        <p:nvSpPr>
          <p:cNvPr id="6165" name="Line 21"/>
          <p:cNvSpPr>
            <a:spLocks noChangeShapeType="1"/>
          </p:cNvSpPr>
          <p:nvPr/>
        </p:nvSpPr>
        <p:spPr bwMode="auto">
          <a:xfrm>
            <a:off x="1524000" y="2971800"/>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66" name="Text Box 22"/>
          <p:cNvSpPr txBox="1">
            <a:spLocks noChangeArrowheads="1"/>
          </p:cNvSpPr>
          <p:nvPr/>
        </p:nvSpPr>
        <p:spPr bwMode="auto">
          <a:xfrm>
            <a:off x="7239000" y="2743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0" dirty="0"/>
              <a:t>EARTH</a:t>
            </a:r>
          </a:p>
        </p:txBody>
      </p:sp>
      <p:graphicFrame>
        <p:nvGraphicFramePr>
          <p:cNvPr id="6167" name="Object 23"/>
          <p:cNvGraphicFramePr>
            <a:graphicFrameLocks noChangeAspect="1"/>
          </p:cNvGraphicFramePr>
          <p:nvPr/>
        </p:nvGraphicFramePr>
        <p:xfrm>
          <a:off x="3200400" y="3048000"/>
          <a:ext cx="1524000" cy="381000"/>
        </p:xfrm>
        <a:graphic>
          <a:graphicData uri="http://schemas.openxmlformats.org/presentationml/2006/ole">
            <mc:AlternateContent xmlns:mc="http://schemas.openxmlformats.org/markup-compatibility/2006">
              <mc:Choice xmlns:v="urn:schemas-microsoft-com:vml" Requires="v">
                <p:oleObj spid="_x0000_s6231" name="Equation" r:id="rId4" imgW="812520" imgH="228600" progId="Equation.3">
                  <p:embed/>
                </p:oleObj>
              </mc:Choice>
              <mc:Fallback>
                <p:oleObj name="Equation" r:id="rId4" imgW="812520" imgH="228600" progId="Equation.3">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048000"/>
                        <a:ext cx="1524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169" name="Line 25"/>
          <p:cNvSpPr>
            <a:spLocks noChangeShapeType="1"/>
          </p:cNvSpPr>
          <p:nvPr/>
        </p:nvSpPr>
        <p:spPr bwMode="auto">
          <a:xfrm>
            <a:off x="3505200" y="61722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70" name="Line 26"/>
          <p:cNvSpPr>
            <a:spLocks noChangeShapeType="1"/>
          </p:cNvSpPr>
          <p:nvPr/>
        </p:nvSpPr>
        <p:spPr bwMode="auto">
          <a:xfrm flipV="1">
            <a:off x="4419600" y="45720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71" name="Line 27"/>
          <p:cNvSpPr>
            <a:spLocks noChangeShapeType="1"/>
          </p:cNvSpPr>
          <p:nvPr/>
        </p:nvSpPr>
        <p:spPr bwMode="auto">
          <a:xfrm flipV="1">
            <a:off x="4419600" y="4724400"/>
            <a:ext cx="13716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graphicFrame>
        <p:nvGraphicFramePr>
          <p:cNvPr id="6172" name="Object 28"/>
          <p:cNvGraphicFramePr>
            <a:graphicFrameLocks noChangeAspect="1"/>
          </p:cNvGraphicFramePr>
          <p:nvPr/>
        </p:nvGraphicFramePr>
        <p:xfrm>
          <a:off x="4495800" y="5562600"/>
          <a:ext cx="381000" cy="381000"/>
        </p:xfrm>
        <a:graphic>
          <a:graphicData uri="http://schemas.openxmlformats.org/presentationml/2006/ole">
            <mc:AlternateContent xmlns:mc="http://schemas.openxmlformats.org/markup-compatibility/2006">
              <mc:Choice xmlns:v="urn:schemas-microsoft-com:vml" Requires="v">
                <p:oleObj spid="_x0000_s6232" name="Equation" r:id="rId6" imgW="126720" imgH="177480" progId="Equation.3">
                  <p:embed/>
                </p:oleObj>
              </mc:Choice>
              <mc:Fallback>
                <p:oleObj name="Equation" r:id="rId6" imgW="126720" imgH="177480" progId="Equation.3">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55626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180" name="Arc 36"/>
          <p:cNvSpPr>
            <a:spLocks/>
          </p:cNvSpPr>
          <p:nvPr/>
        </p:nvSpPr>
        <p:spPr bwMode="auto">
          <a:xfrm rot="16257843" flipH="1">
            <a:off x="3505200" y="609600"/>
            <a:ext cx="685800" cy="1447800"/>
          </a:xfrm>
          <a:custGeom>
            <a:avLst/>
            <a:gdLst>
              <a:gd name="G0" fmla="+- 0 0 0"/>
              <a:gd name="G1" fmla="+- 21600 0 0"/>
              <a:gd name="G2" fmla="+- 21600 0 0"/>
              <a:gd name="T0" fmla="*/ 0 w 21600"/>
              <a:gd name="T1" fmla="*/ 0 h 43151"/>
              <a:gd name="T2" fmla="*/ 1452 w 21600"/>
              <a:gd name="T3" fmla="*/ 43151 h 43151"/>
              <a:gd name="T4" fmla="*/ 0 w 21600"/>
              <a:gd name="T5" fmla="*/ 21600 h 43151"/>
            </a:gdLst>
            <a:ahLst/>
            <a:cxnLst>
              <a:cxn ang="0">
                <a:pos x="T0" y="T1"/>
              </a:cxn>
              <a:cxn ang="0">
                <a:pos x="T2" y="T3"/>
              </a:cxn>
              <a:cxn ang="0">
                <a:pos x="T4" y="T5"/>
              </a:cxn>
            </a:cxnLst>
            <a:rect l="0" t="0" r="r" b="b"/>
            <a:pathLst>
              <a:path w="21600" h="43151" fill="none" extrusionOk="0">
                <a:moveTo>
                  <a:pt x="0" y="-1"/>
                </a:moveTo>
                <a:cubicBezTo>
                  <a:pt x="11929" y="0"/>
                  <a:pt x="21600" y="9670"/>
                  <a:pt x="21600" y="21600"/>
                </a:cubicBezTo>
                <a:cubicBezTo>
                  <a:pt x="21600" y="32965"/>
                  <a:pt x="12792" y="42387"/>
                  <a:pt x="1452" y="43151"/>
                </a:cubicBezTo>
              </a:path>
              <a:path w="21600" h="43151" stroke="0" extrusionOk="0">
                <a:moveTo>
                  <a:pt x="0" y="-1"/>
                </a:moveTo>
                <a:cubicBezTo>
                  <a:pt x="11929" y="0"/>
                  <a:pt x="21600" y="9670"/>
                  <a:pt x="21600" y="21600"/>
                </a:cubicBezTo>
                <a:cubicBezTo>
                  <a:pt x="21600" y="32965"/>
                  <a:pt x="12792" y="42387"/>
                  <a:pt x="1452" y="43151"/>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6181" name="Line 37"/>
          <p:cNvSpPr>
            <a:spLocks noChangeShapeType="1"/>
          </p:cNvSpPr>
          <p:nvPr/>
        </p:nvSpPr>
        <p:spPr bwMode="auto">
          <a:xfrm flipH="1">
            <a:off x="2819400" y="12192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82" name="Line 38"/>
          <p:cNvSpPr>
            <a:spLocks noChangeShapeType="1"/>
          </p:cNvSpPr>
          <p:nvPr/>
        </p:nvSpPr>
        <p:spPr bwMode="auto">
          <a:xfrm flipH="1">
            <a:off x="3276600" y="15240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83" name="Line 39"/>
          <p:cNvSpPr>
            <a:spLocks noChangeShapeType="1"/>
          </p:cNvSpPr>
          <p:nvPr/>
        </p:nvSpPr>
        <p:spPr bwMode="auto">
          <a:xfrm>
            <a:off x="4267200" y="1600200"/>
            <a:ext cx="228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84" name="Line 40"/>
          <p:cNvSpPr>
            <a:spLocks noChangeShapeType="1"/>
          </p:cNvSpPr>
          <p:nvPr/>
        </p:nvSpPr>
        <p:spPr bwMode="auto">
          <a:xfrm>
            <a:off x="4495800" y="12954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85" name="Line 41"/>
          <p:cNvSpPr>
            <a:spLocks noChangeShapeType="1"/>
          </p:cNvSpPr>
          <p:nvPr/>
        </p:nvSpPr>
        <p:spPr bwMode="auto">
          <a:xfrm>
            <a:off x="3733800" y="167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86" name="Line 42"/>
          <p:cNvSpPr>
            <a:spLocks noChangeShapeType="1"/>
          </p:cNvSpPr>
          <p:nvPr/>
        </p:nvSpPr>
        <p:spPr bwMode="auto">
          <a:xfrm>
            <a:off x="3962400" y="1676400"/>
            <a:ext cx="76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87" name="Line 43"/>
          <p:cNvSpPr>
            <a:spLocks noChangeShapeType="1"/>
          </p:cNvSpPr>
          <p:nvPr/>
        </p:nvSpPr>
        <p:spPr bwMode="auto">
          <a:xfrm flipH="1">
            <a:off x="3124200" y="13716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89" name="Line 45"/>
          <p:cNvSpPr>
            <a:spLocks noChangeShapeType="1"/>
          </p:cNvSpPr>
          <p:nvPr/>
        </p:nvSpPr>
        <p:spPr bwMode="auto">
          <a:xfrm>
            <a:off x="4419600" y="14478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90" name="Line 46"/>
          <p:cNvSpPr>
            <a:spLocks noChangeShapeType="1"/>
          </p:cNvSpPr>
          <p:nvPr/>
        </p:nvSpPr>
        <p:spPr bwMode="auto">
          <a:xfrm flipH="1">
            <a:off x="3505200" y="16002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91" name="Arc 47"/>
          <p:cNvSpPr>
            <a:spLocks/>
          </p:cNvSpPr>
          <p:nvPr/>
        </p:nvSpPr>
        <p:spPr bwMode="auto">
          <a:xfrm flipH="1" flipV="1">
            <a:off x="6400800" y="3581400"/>
            <a:ext cx="1066800" cy="1143000"/>
          </a:xfrm>
          <a:custGeom>
            <a:avLst/>
            <a:gdLst>
              <a:gd name="G0" fmla="+- 0 0 0"/>
              <a:gd name="G1" fmla="+- 21600 0 0"/>
              <a:gd name="G2" fmla="+- 21600 0 0"/>
              <a:gd name="T0" fmla="*/ 0 w 21600"/>
              <a:gd name="T1" fmla="*/ 0 h 31656"/>
              <a:gd name="T2" fmla="*/ 19116 w 21600"/>
              <a:gd name="T3" fmla="*/ 31656 h 31656"/>
              <a:gd name="T4" fmla="*/ 0 w 21600"/>
              <a:gd name="T5" fmla="*/ 21600 h 31656"/>
            </a:gdLst>
            <a:ahLst/>
            <a:cxnLst>
              <a:cxn ang="0">
                <a:pos x="T0" y="T1"/>
              </a:cxn>
              <a:cxn ang="0">
                <a:pos x="T2" y="T3"/>
              </a:cxn>
              <a:cxn ang="0">
                <a:pos x="T4" y="T5"/>
              </a:cxn>
            </a:cxnLst>
            <a:rect l="0" t="0" r="r" b="b"/>
            <a:pathLst>
              <a:path w="21600" h="31656" fill="none" extrusionOk="0">
                <a:moveTo>
                  <a:pt x="0" y="-1"/>
                </a:moveTo>
                <a:cubicBezTo>
                  <a:pt x="11929" y="0"/>
                  <a:pt x="21600" y="9670"/>
                  <a:pt x="21600" y="21600"/>
                </a:cubicBezTo>
                <a:cubicBezTo>
                  <a:pt x="21600" y="25103"/>
                  <a:pt x="20747" y="28555"/>
                  <a:pt x="19116" y="31656"/>
                </a:cubicBezTo>
              </a:path>
              <a:path w="21600" h="31656" stroke="0" extrusionOk="0">
                <a:moveTo>
                  <a:pt x="0" y="-1"/>
                </a:moveTo>
                <a:cubicBezTo>
                  <a:pt x="11929" y="0"/>
                  <a:pt x="21600" y="9670"/>
                  <a:pt x="21600" y="21600"/>
                </a:cubicBezTo>
                <a:cubicBezTo>
                  <a:pt x="21600" y="25103"/>
                  <a:pt x="20747" y="28555"/>
                  <a:pt x="19116" y="31656"/>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6192" name="Line 48"/>
          <p:cNvSpPr>
            <a:spLocks noChangeShapeType="1"/>
          </p:cNvSpPr>
          <p:nvPr/>
        </p:nvSpPr>
        <p:spPr bwMode="auto">
          <a:xfrm>
            <a:off x="7315200" y="47244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93" name="Line 49"/>
          <p:cNvSpPr>
            <a:spLocks noChangeShapeType="1"/>
          </p:cNvSpPr>
          <p:nvPr/>
        </p:nvSpPr>
        <p:spPr bwMode="auto">
          <a:xfrm flipH="1">
            <a:off x="7010400" y="4648200"/>
            <a:ext cx="76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94" name="Line 50"/>
          <p:cNvSpPr>
            <a:spLocks noChangeShapeType="1"/>
          </p:cNvSpPr>
          <p:nvPr/>
        </p:nvSpPr>
        <p:spPr bwMode="auto">
          <a:xfrm flipH="1">
            <a:off x="6781800" y="4572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95" name="Line 51"/>
          <p:cNvSpPr>
            <a:spLocks noChangeShapeType="1"/>
          </p:cNvSpPr>
          <p:nvPr/>
        </p:nvSpPr>
        <p:spPr bwMode="auto">
          <a:xfrm flipH="1">
            <a:off x="6400800" y="4419600"/>
            <a:ext cx="228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96" name="Line 52"/>
          <p:cNvSpPr>
            <a:spLocks noChangeShapeType="1"/>
          </p:cNvSpPr>
          <p:nvPr/>
        </p:nvSpPr>
        <p:spPr bwMode="auto">
          <a:xfrm flipH="1">
            <a:off x="6248400" y="4191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97" name="Line 53"/>
          <p:cNvSpPr>
            <a:spLocks noChangeShapeType="1"/>
          </p:cNvSpPr>
          <p:nvPr/>
        </p:nvSpPr>
        <p:spPr bwMode="auto">
          <a:xfrm flipH="1" flipV="1">
            <a:off x="5943600" y="3810000"/>
            <a:ext cx="457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198" name="Line 54"/>
          <p:cNvSpPr>
            <a:spLocks noChangeShapeType="1"/>
          </p:cNvSpPr>
          <p:nvPr/>
        </p:nvSpPr>
        <p:spPr bwMode="auto">
          <a:xfrm flipH="1" flipV="1">
            <a:off x="6324600" y="35814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6200" name="Text Box 56"/>
          <p:cNvSpPr txBox="1">
            <a:spLocks noChangeArrowheads="1"/>
          </p:cNvSpPr>
          <p:nvPr/>
        </p:nvSpPr>
        <p:spPr bwMode="auto">
          <a:xfrm>
            <a:off x="3505200" y="914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0" dirty="0"/>
              <a:t>Sun</a:t>
            </a:r>
          </a:p>
        </p:txBody>
      </p:sp>
      <p:sp>
        <p:nvSpPr>
          <p:cNvPr id="6201" name="Text Box 57"/>
          <p:cNvSpPr txBox="1">
            <a:spLocks noChangeArrowheads="1"/>
          </p:cNvSpPr>
          <p:nvPr/>
        </p:nvSpPr>
        <p:spPr bwMode="auto">
          <a:xfrm>
            <a:off x="6553200" y="3886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0" dirty="0"/>
              <a:t>Sun</a:t>
            </a:r>
          </a:p>
        </p:txBody>
      </p:sp>
      <p:sp>
        <p:nvSpPr>
          <p:cNvPr id="6202" name="Text Box 58"/>
          <p:cNvSpPr txBox="1">
            <a:spLocks noChangeArrowheads="1"/>
          </p:cNvSpPr>
          <p:nvPr/>
        </p:nvSpPr>
        <p:spPr bwMode="auto">
          <a:xfrm>
            <a:off x="3886200" y="41910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b="0" dirty="0"/>
              <a:t>Zenith</a:t>
            </a:r>
          </a:p>
        </p:txBody>
      </p:sp>
      <p:sp>
        <p:nvSpPr>
          <p:cNvPr id="6203" name="Text Box 59"/>
          <p:cNvSpPr txBox="1">
            <a:spLocks noChangeArrowheads="1"/>
          </p:cNvSpPr>
          <p:nvPr/>
        </p:nvSpPr>
        <p:spPr bwMode="auto">
          <a:xfrm>
            <a:off x="3886200" y="624840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b="0" dirty="0"/>
              <a:t>SURFACE</a:t>
            </a:r>
          </a:p>
        </p:txBody>
      </p:sp>
      <p:sp>
        <p:nvSpPr>
          <p:cNvPr id="6204" name="AutoShape 60"/>
          <p:cNvSpPr>
            <a:spLocks noChangeArrowheads="1"/>
          </p:cNvSpPr>
          <p:nvPr/>
        </p:nvSpPr>
        <p:spPr bwMode="auto">
          <a:xfrm>
            <a:off x="4419600" y="5334000"/>
            <a:ext cx="533400" cy="152400"/>
          </a:xfrm>
          <a:prstGeom prst="curvedDownArrow">
            <a:avLst>
              <a:gd name="adj1" fmla="val 70000"/>
              <a:gd name="adj2" fmla="val 140000"/>
              <a:gd name="adj3" fmla="val 33333"/>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aphicFrame>
        <p:nvGraphicFramePr>
          <p:cNvPr id="6205" name="Object 61"/>
          <p:cNvGraphicFramePr>
            <a:graphicFrameLocks noChangeAspect="1"/>
          </p:cNvGraphicFramePr>
          <p:nvPr/>
        </p:nvGraphicFramePr>
        <p:xfrm>
          <a:off x="914400" y="4419600"/>
          <a:ext cx="1752600" cy="1600200"/>
        </p:xfrm>
        <a:graphic>
          <a:graphicData uri="http://schemas.openxmlformats.org/presentationml/2006/ole">
            <mc:AlternateContent xmlns:mc="http://schemas.openxmlformats.org/markup-compatibility/2006">
              <mc:Choice xmlns:v="urn:schemas-microsoft-com:vml" Requires="v">
                <p:oleObj spid="_x0000_s6233" name="Equation" r:id="rId8" imgW="1054080" imgH="939600" progId="Equation.3">
                  <p:embed/>
                </p:oleObj>
              </mc:Choice>
              <mc:Fallback>
                <p:oleObj name="Equation" r:id="rId8" imgW="1054080" imgH="939600" progId="Equation.3">
                  <p:embed/>
                  <p:pic>
                    <p:nvPicPr>
                      <p:cNvPr id="0" name="Object 61"/>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914400" y="4419600"/>
                        <a:ext cx="175260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3F80483-2ACD-6C49-BB9C-FEA8A9DBB623}" type="slidenum">
              <a:rPr lang="en-US" smtClean="0"/>
              <a:pPr/>
              <a:t>10</a:t>
            </a:fld>
            <a:endParaRPr lang="en-US" dirty="0"/>
          </a:p>
        </p:txBody>
      </p:sp>
      <p:sp>
        <p:nvSpPr>
          <p:cNvPr id="4" name="TextBox 3"/>
          <p:cNvSpPr txBox="1"/>
          <p:nvPr/>
        </p:nvSpPr>
        <p:spPr>
          <a:xfrm>
            <a:off x="4953000" y="1219200"/>
            <a:ext cx="3733800" cy="738664"/>
          </a:xfrm>
          <a:prstGeom prst="rect">
            <a:avLst/>
          </a:prstGeom>
          <a:noFill/>
        </p:spPr>
        <p:txBody>
          <a:bodyPr wrap="square" rtlCol="0">
            <a:spAutoFit/>
          </a:bodyPr>
          <a:lstStyle/>
          <a:p>
            <a:r>
              <a:rPr lang="en-US" sz="1800" dirty="0" smtClean="0"/>
              <a:t>The sun appears more nearly overhead in summer than in winter</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p:nvPr>
        </p:nvSpPr>
        <p:spPr>
          <a:xfrm>
            <a:off x="228600" y="304800"/>
            <a:ext cx="8516938" cy="6324600"/>
          </a:xfrm>
        </p:spPr>
        <p:txBody>
          <a:bodyPr/>
          <a:lstStyle/>
          <a:p>
            <a:pPr marL="0" indent="0">
              <a:buFont typeface="Wingdings" charset="0"/>
              <a:buNone/>
            </a:pPr>
            <a:r>
              <a:rPr lang="en-US" sz="2000" dirty="0"/>
              <a:t>The amount of radiation available for the production of photochemical smog also depends on the angle of incidence – there is more </a:t>
            </a:r>
            <a:r>
              <a:rPr lang="ja-JP" altLang="en-US" sz="2000" dirty="0">
                <a:latin typeface="Arial"/>
              </a:rPr>
              <a:t>“</a:t>
            </a:r>
            <a:r>
              <a:rPr lang="en-US" sz="2000" dirty="0"/>
              <a:t>smog</a:t>
            </a:r>
            <a:r>
              <a:rPr lang="ja-JP" altLang="en-US" sz="2000" dirty="0">
                <a:latin typeface="Arial"/>
              </a:rPr>
              <a:t>”</a:t>
            </a:r>
            <a:r>
              <a:rPr lang="en-US" sz="2000" dirty="0"/>
              <a:t> in the LA summer than </a:t>
            </a:r>
            <a:r>
              <a:rPr lang="en-US" sz="2000" dirty="0" smtClean="0"/>
              <a:t>winter; </a:t>
            </a:r>
            <a:r>
              <a:rPr lang="en-US" sz="2000" dirty="0"/>
              <a:t>Washington and Baltimore violate the ambient air quality standard for ozone in the summer, but not the winter.</a:t>
            </a:r>
          </a:p>
          <a:p>
            <a:pPr marL="0" indent="0" algn="ctr">
              <a:buFont typeface="Wingdings" charset="0"/>
              <a:buNone/>
            </a:pPr>
            <a:r>
              <a:rPr lang="en-US" sz="2000" dirty="0"/>
              <a:t>BEER</a:t>
            </a:r>
            <a:r>
              <a:rPr lang="ja-JP" altLang="en-US" sz="2000" dirty="0">
                <a:latin typeface="Arial"/>
              </a:rPr>
              <a:t>’</a:t>
            </a:r>
            <a:r>
              <a:rPr lang="en-US" sz="2000" dirty="0"/>
              <a:t>S LAW</a:t>
            </a:r>
          </a:p>
          <a:p>
            <a:pPr marL="0" indent="0" algn="ctr">
              <a:buFont typeface="Wingdings" charset="0"/>
              <a:buNone/>
            </a:pPr>
            <a:endParaRPr lang="en-US" sz="2000" dirty="0" smtClean="0"/>
          </a:p>
          <a:p>
            <a:pPr marL="0" indent="0" algn="ctr">
              <a:buFont typeface="Wingdings" charset="0"/>
              <a:buNone/>
            </a:pPr>
            <a:endParaRPr lang="en-US" sz="2000" dirty="0"/>
          </a:p>
          <a:p>
            <a:pPr marL="0" indent="0">
              <a:buFont typeface="Wingdings" charset="0"/>
              <a:buNone/>
            </a:pPr>
            <a:r>
              <a:rPr lang="en-US" sz="2000" dirty="0"/>
              <a:t>If we define absorption as follows:</a:t>
            </a:r>
          </a:p>
          <a:p>
            <a:pPr marL="0" indent="0">
              <a:buFont typeface="Wingdings" charset="0"/>
              <a:buNone/>
            </a:pPr>
            <a:endParaRPr lang="en-US" sz="2000" dirty="0"/>
          </a:p>
          <a:p>
            <a:pPr marL="0" indent="0">
              <a:buFont typeface="Wingdings" charset="0"/>
              <a:buNone/>
            </a:pPr>
            <a:r>
              <a:rPr lang="en-US" sz="2000" dirty="0" smtClean="0"/>
              <a:t>									Then </a:t>
            </a:r>
            <a:r>
              <a:rPr lang="en-US" sz="2000" dirty="0"/>
              <a:t>a doubling of the concentration </a:t>
            </a:r>
            <a:r>
              <a:rPr lang="en-US" sz="2000" i="1" dirty="0"/>
              <a:t>or</a:t>
            </a:r>
            <a:r>
              <a:rPr lang="en-US" sz="2000" dirty="0"/>
              <a:t> </a:t>
            </a:r>
            <a:r>
              <a:rPr lang="en-US" sz="2000" dirty="0" smtClean="0"/>
              <a:t>									a </a:t>
            </a:r>
            <a:r>
              <a:rPr lang="en-US" sz="2000" dirty="0"/>
              <a:t>doubling of the path length will double </a:t>
            </a:r>
            <a:r>
              <a:rPr lang="en-US" sz="2000" dirty="0" smtClean="0"/>
              <a:t>									the </a:t>
            </a:r>
            <a:r>
              <a:rPr lang="en-US" sz="2000" dirty="0"/>
              <a:t>absorption.  </a:t>
            </a:r>
          </a:p>
        </p:txBody>
      </p:sp>
      <p:graphicFrame>
        <p:nvGraphicFramePr>
          <p:cNvPr id="7171" name="Object 3"/>
          <p:cNvGraphicFramePr>
            <a:graphicFrameLocks noChangeAspect="1"/>
          </p:cNvGraphicFramePr>
          <p:nvPr>
            <p:extLst>
              <p:ext uri="{D42A27DB-BD31-4B8C-83A1-F6EECF244321}">
                <p14:modId xmlns:p14="http://schemas.microsoft.com/office/powerpoint/2010/main" val="3853349760"/>
              </p:ext>
            </p:extLst>
          </p:nvPr>
        </p:nvGraphicFramePr>
        <p:xfrm>
          <a:off x="3581400" y="1981200"/>
          <a:ext cx="1905000" cy="533400"/>
        </p:xfrm>
        <a:graphic>
          <a:graphicData uri="http://schemas.openxmlformats.org/presentationml/2006/ole">
            <mc:AlternateContent xmlns:mc="http://schemas.openxmlformats.org/markup-compatibility/2006">
              <mc:Choice xmlns:v="urn:schemas-microsoft-com:vml" Requires="v">
                <p:oleObj spid="_x0000_s7193" name="Equation" r:id="rId4" imgW="711000" imgH="241200" progId="Equation.3">
                  <p:embed/>
                </p:oleObj>
              </mc:Choice>
              <mc:Fallback>
                <p:oleObj name="Equation" r:id="rId4" imgW="711000" imgH="241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981200"/>
                        <a:ext cx="1905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3048000" y="3048000"/>
          <a:ext cx="3187700" cy="457200"/>
        </p:xfrm>
        <a:graphic>
          <a:graphicData uri="http://schemas.openxmlformats.org/presentationml/2006/ole">
            <mc:AlternateContent xmlns:mc="http://schemas.openxmlformats.org/markup-compatibility/2006">
              <mc:Choice xmlns:v="urn:schemas-microsoft-com:vml" Requires="v">
                <p:oleObj spid="_x0000_s7194" name="Equation" r:id="rId6" imgW="1384200" imgH="228600" progId="Equation.3">
                  <p:embed/>
                </p:oleObj>
              </mc:Choice>
              <mc:Fallback>
                <p:oleObj name="Equation" r:id="rId6" imgW="1384200" imgH="228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048000"/>
                        <a:ext cx="3187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3F80483-2ACD-6C49-BB9C-FEA8A9DBB623}" type="slidenum">
              <a:rPr lang="en-US" smtClean="0"/>
              <a:pPr/>
              <a:t>11</a:t>
            </a:fld>
            <a:endParaRPr lang="en-US" dirty="0"/>
          </a:p>
        </p:txBody>
      </p:sp>
      <p:pic>
        <p:nvPicPr>
          <p:cNvPr id="3" name="Picture 2" descr="beer_lambert_law_chem_optics_molar_absorptivity_sticker-r64a60503d27841b48f9dc104d59396d9_v9waf_8byvr_512.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3429000"/>
            <a:ext cx="3429000" cy="342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p:nvPr>
        </p:nvSpPr>
        <p:spPr>
          <a:xfrm>
            <a:off x="228600" y="304800"/>
            <a:ext cx="8516938" cy="6324600"/>
          </a:xfrm>
        </p:spPr>
        <p:txBody>
          <a:bodyPr/>
          <a:lstStyle/>
          <a:p>
            <a:pPr marL="0" indent="0" algn="ctr">
              <a:buFont typeface="Wingdings" charset="0"/>
              <a:buNone/>
            </a:pPr>
            <a:endParaRPr lang="en-US" sz="2000" dirty="0"/>
          </a:p>
          <a:p>
            <a:pPr marL="0" indent="0">
              <a:buFont typeface="Wingdings" charset="0"/>
              <a:buNone/>
            </a:pPr>
            <a:r>
              <a:rPr lang="en-US" sz="2000" dirty="0" smtClean="0"/>
              <a:t>Near zero this is linear; for </a:t>
            </a:r>
            <a:r>
              <a:rPr lang="en-US" sz="2000" dirty="0"/>
              <a:t>example, if the absorption, </a:t>
            </a:r>
            <a:r>
              <a:rPr lang="en-US" sz="2000" dirty="0">
                <a:cs typeface="Times New Roman" charset="0"/>
              </a:rPr>
              <a:t>σcl, is 10</a:t>
            </a:r>
            <a:r>
              <a:rPr lang="en-US" sz="2000" dirty="0">
                <a:cs typeface="Arial Unicode MS" charset="0"/>
              </a:rPr>
              <a:t>⁻</a:t>
            </a:r>
            <a:r>
              <a:rPr lang="en-US" sz="2000" dirty="0">
                <a:cs typeface="Times New Roman" charset="0"/>
              </a:rPr>
              <a:t>³ then I/I</a:t>
            </a:r>
            <a:r>
              <a:rPr lang="en-US" sz="2000" dirty="0">
                <a:cs typeface="Arial Unicode MS" charset="0"/>
              </a:rPr>
              <a:t>₀ = 0.999</a:t>
            </a:r>
            <a:r>
              <a:rPr lang="en-US" sz="2000" dirty="0" smtClean="0">
                <a:cs typeface="Arial Unicode MS" charset="0"/>
              </a:rPr>
              <a:t>.</a:t>
            </a:r>
          </a:p>
          <a:p>
            <a:pPr marL="0" indent="0">
              <a:buFont typeface="Wingdings" charset="0"/>
              <a:buNone/>
            </a:pPr>
            <a:endParaRPr lang="en-US" sz="2000" dirty="0">
              <a:cs typeface="Arial Unicode MS" charset="0"/>
            </a:endParaRPr>
          </a:p>
          <a:p>
            <a:pPr marL="0" indent="0">
              <a:buFont typeface="Wingdings" charset="0"/>
              <a:buNone/>
            </a:pPr>
            <a:endParaRPr lang="en-US" sz="2000" dirty="0" smtClean="0">
              <a:cs typeface="Arial Unicode MS" charset="0"/>
            </a:endParaRPr>
          </a:p>
          <a:p>
            <a:pPr marL="0" indent="0">
              <a:buFont typeface="Wingdings" charset="0"/>
              <a:buNone/>
            </a:pPr>
            <a:r>
              <a:rPr lang="en-US" sz="2000" dirty="0" smtClean="0">
                <a:cs typeface="Arial Unicode MS" charset="0"/>
              </a:rPr>
              <a:t>Consider the impact of the solar zenith angle on path length:</a:t>
            </a:r>
            <a:endParaRPr lang="en-US" sz="2000" dirty="0"/>
          </a:p>
          <a:p>
            <a:pPr marL="0" indent="0">
              <a:buFont typeface="Wingdings" charset="0"/>
              <a:buNone/>
            </a:pPr>
            <a:endParaRPr lang="en-US" sz="2000" dirty="0"/>
          </a:p>
        </p:txBody>
      </p:sp>
      <p:graphicFrame>
        <p:nvGraphicFramePr>
          <p:cNvPr id="7171" name="Object 3"/>
          <p:cNvGraphicFramePr>
            <a:graphicFrameLocks noChangeAspect="1"/>
          </p:cNvGraphicFramePr>
          <p:nvPr>
            <p:extLst>
              <p:ext uri="{D42A27DB-BD31-4B8C-83A1-F6EECF244321}">
                <p14:modId xmlns:p14="http://schemas.microsoft.com/office/powerpoint/2010/main" val="1910987530"/>
              </p:ext>
            </p:extLst>
          </p:nvPr>
        </p:nvGraphicFramePr>
        <p:xfrm>
          <a:off x="3505200" y="1066800"/>
          <a:ext cx="1905000" cy="533400"/>
        </p:xfrm>
        <a:graphic>
          <a:graphicData uri="http://schemas.openxmlformats.org/presentationml/2006/ole">
            <mc:AlternateContent xmlns:mc="http://schemas.openxmlformats.org/markup-compatibility/2006">
              <mc:Choice xmlns:v="urn:schemas-microsoft-com:vml" Requires="v">
                <p:oleObj spid="_x0000_s77848" name="Equation" r:id="rId4" imgW="711000" imgH="241200" progId="Equation.3">
                  <p:embed/>
                </p:oleObj>
              </mc:Choice>
              <mc:Fallback>
                <p:oleObj name="Equation" r:id="rId4" imgW="7110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066800"/>
                        <a:ext cx="1905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72" name="Object 4"/>
          <p:cNvGraphicFramePr>
            <a:graphicFrameLocks noChangeAspect="1"/>
          </p:cNvGraphicFramePr>
          <p:nvPr>
            <p:extLst>
              <p:ext uri="{D42A27DB-BD31-4B8C-83A1-F6EECF244321}">
                <p14:modId xmlns:p14="http://schemas.microsoft.com/office/powerpoint/2010/main" val="3673263539"/>
              </p:ext>
            </p:extLst>
          </p:nvPr>
        </p:nvGraphicFramePr>
        <p:xfrm>
          <a:off x="2819400" y="1600200"/>
          <a:ext cx="3187700" cy="457200"/>
        </p:xfrm>
        <a:graphic>
          <a:graphicData uri="http://schemas.openxmlformats.org/presentationml/2006/ole">
            <mc:AlternateContent xmlns:mc="http://schemas.openxmlformats.org/markup-compatibility/2006">
              <mc:Choice xmlns:v="urn:schemas-microsoft-com:vml" Requires="v">
                <p:oleObj spid="_x0000_s77849" name="Equation" r:id="rId6" imgW="1384200" imgH="228600" progId="Equation.3">
                  <p:embed/>
                </p:oleObj>
              </mc:Choice>
              <mc:Fallback>
                <p:oleObj name="Equation" r:id="rId6" imgW="13842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1600200"/>
                        <a:ext cx="3187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944433672"/>
              </p:ext>
            </p:extLst>
          </p:nvPr>
        </p:nvGraphicFramePr>
        <p:xfrm>
          <a:off x="3200400" y="5486400"/>
          <a:ext cx="2971800" cy="1219200"/>
        </p:xfrm>
        <a:graphic>
          <a:graphicData uri="http://schemas.openxmlformats.org/presentationml/2006/ole">
            <mc:AlternateContent xmlns:mc="http://schemas.openxmlformats.org/markup-compatibility/2006">
              <mc:Choice xmlns:v="urn:schemas-microsoft-com:vml" Requires="v">
                <p:oleObj spid="_x0000_s77850" name="Equation" r:id="rId8" imgW="1511280" imgH="660240" progId="Equation.3">
                  <p:embed/>
                </p:oleObj>
              </mc:Choice>
              <mc:Fallback>
                <p:oleObj name="Equation" r:id="rId8" imgW="1511280" imgH="660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5486400"/>
                        <a:ext cx="29718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3F80483-2ACD-6C49-BB9C-FEA8A9DBB623}" type="slidenum">
              <a:rPr lang="en-US" smtClean="0"/>
              <a:pPr/>
              <a:t>12</a:t>
            </a:fld>
            <a:endParaRPr lang="en-US" dirty="0"/>
          </a:p>
        </p:txBody>
      </p:sp>
      <p:grpSp>
        <p:nvGrpSpPr>
          <p:cNvPr id="4" name="Group 3"/>
          <p:cNvGrpSpPr/>
          <p:nvPr/>
        </p:nvGrpSpPr>
        <p:grpSpPr>
          <a:xfrm>
            <a:off x="2667000" y="2743200"/>
            <a:ext cx="3962400" cy="2590800"/>
            <a:chOff x="3505200" y="3581400"/>
            <a:chExt cx="3962400" cy="2590800"/>
          </a:xfrm>
        </p:grpSpPr>
        <p:sp>
          <p:nvSpPr>
            <p:cNvPr id="21" name="Line 25"/>
            <p:cNvSpPr>
              <a:spLocks noChangeShapeType="1"/>
            </p:cNvSpPr>
            <p:nvPr/>
          </p:nvSpPr>
          <p:spPr bwMode="auto">
            <a:xfrm>
              <a:off x="3505200" y="61722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2" name="Line 26"/>
            <p:cNvSpPr>
              <a:spLocks noChangeShapeType="1"/>
            </p:cNvSpPr>
            <p:nvPr/>
          </p:nvSpPr>
          <p:spPr bwMode="auto">
            <a:xfrm flipV="1">
              <a:off x="4419600" y="45720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3" name="Line 27"/>
            <p:cNvSpPr>
              <a:spLocks noChangeShapeType="1"/>
            </p:cNvSpPr>
            <p:nvPr/>
          </p:nvSpPr>
          <p:spPr bwMode="auto">
            <a:xfrm flipV="1">
              <a:off x="4419600" y="4724400"/>
              <a:ext cx="13716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graphicFrame>
          <p:nvGraphicFramePr>
            <p:cNvPr id="24" name="Object 28"/>
            <p:cNvGraphicFramePr>
              <a:graphicFrameLocks noChangeAspect="1"/>
            </p:cNvGraphicFramePr>
            <p:nvPr>
              <p:extLst>
                <p:ext uri="{D42A27DB-BD31-4B8C-83A1-F6EECF244321}">
                  <p14:modId xmlns:p14="http://schemas.microsoft.com/office/powerpoint/2010/main" val="4155822517"/>
                </p:ext>
              </p:extLst>
            </p:nvPr>
          </p:nvGraphicFramePr>
          <p:xfrm>
            <a:off x="4495800" y="5562600"/>
            <a:ext cx="381000" cy="381000"/>
          </p:xfrm>
          <a:graphic>
            <a:graphicData uri="http://schemas.openxmlformats.org/presentationml/2006/ole">
              <mc:AlternateContent xmlns:mc="http://schemas.openxmlformats.org/markup-compatibility/2006">
                <mc:Choice xmlns:v="urn:schemas-microsoft-com:vml" Requires="v">
                  <p:oleObj spid="_x0000_s77851" name="Equation" r:id="rId10" imgW="126720" imgH="177480" progId="Equation.3">
                    <p:embed/>
                  </p:oleObj>
                </mc:Choice>
                <mc:Fallback>
                  <p:oleObj name="Equation" r:id="rId10" imgW="12672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55626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Arc 47"/>
            <p:cNvSpPr>
              <a:spLocks/>
            </p:cNvSpPr>
            <p:nvPr/>
          </p:nvSpPr>
          <p:spPr bwMode="auto">
            <a:xfrm flipH="1" flipV="1">
              <a:off x="6400800" y="3581400"/>
              <a:ext cx="1066800" cy="1143000"/>
            </a:xfrm>
            <a:custGeom>
              <a:avLst/>
              <a:gdLst>
                <a:gd name="G0" fmla="+- 0 0 0"/>
                <a:gd name="G1" fmla="+- 21600 0 0"/>
                <a:gd name="G2" fmla="+- 21600 0 0"/>
                <a:gd name="T0" fmla="*/ 0 w 21600"/>
                <a:gd name="T1" fmla="*/ 0 h 31656"/>
                <a:gd name="T2" fmla="*/ 19116 w 21600"/>
                <a:gd name="T3" fmla="*/ 31656 h 31656"/>
                <a:gd name="T4" fmla="*/ 0 w 21600"/>
                <a:gd name="T5" fmla="*/ 21600 h 31656"/>
              </a:gdLst>
              <a:ahLst/>
              <a:cxnLst>
                <a:cxn ang="0">
                  <a:pos x="T0" y="T1"/>
                </a:cxn>
                <a:cxn ang="0">
                  <a:pos x="T2" y="T3"/>
                </a:cxn>
                <a:cxn ang="0">
                  <a:pos x="T4" y="T5"/>
                </a:cxn>
              </a:cxnLst>
              <a:rect l="0" t="0" r="r" b="b"/>
              <a:pathLst>
                <a:path w="21600" h="31656" fill="none" extrusionOk="0">
                  <a:moveTo>
                    <a:pt x="0" y="-1"/>
                  </a:moveTo>
                  <a:cubicBezTo>
                    <a:pt x="11929" y="0"/>
                    <a:pt x="21600" y="9670"/>
                    <a:pt x="21600" y="21600"/>
                  </a:cubicBezTo>
                  <a:cubicBezTo>
                    <a:pt x="21600" y="25103"/>
                    <a:pt x="20747" y="28555"/>
                    <a:pt x="19116" y="31656"/>
                  </a:cubicBezTo>
                </a:path>
                <a:path w="21600" h="31656" stroke="0" extrusionOk="0">
                  <a:moveTo>
                    <a:pt x="0" y="-1"/>
                  </a:moveTo>
                  <a:cubicBezTo>
                    <a:pt x="11929" y="0"/>
                    <a:pt x="21600" y="9670"/>
                    <a:pt x="21600" y="21600"/>
                  </a:cubicBezTo>
                  <a:cubicBezTo>
                    <a:pt x="21600" y="25103"/>
                    <a:pt x="20747" y="28555"/>
                    <a:pt x="19116" y="31656"/>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6" name="Line 48"/>
            <p:cNvSpPr>
              <a:spLocks noChangeShapeType="1"/>
            </p:cNvSpPr>
            <p:nvPr/>
          </p:nvSpPr>
          <p:spPr bwMode="auto">
            <a:xfrm>
              <a:off x="7315200" y="47244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7" name="Line 49"/>
            <p:cNvSpPr>
              <a:spLocks noChangeShapeType="1"/>
            </p:cNvSpPr>
            <p:nvPr/>
          </p:nvSpPr>
          <p:spPr bwMode="auto">
            <a:xfrm flipH="1">
              <a:off x="7010400" y="4648200"/>
              <a:ext cx="76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8" name="Line 50"/>
            <p:cNvSpPr>
              <a:spLocks noChangeShapeType="1"/>
            </p:cNvSpPr>
            <p:nvPr/>
          </p:nvSpPr>
          <p:spPr bwMode="auto">
            <a:xfrm flipH="1">
              <a:off x="6781800" y="4572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29" name="Line 51"/>
            <p:cNvSpPr>
              <a:spLocks noChangeShapeType="1"/>
            </p:cNvSpPr>
            <p:nvPr/>
          </p:nvSpPr>
          <p:spPr bwMode="auto">
            <a:xfrm flipH="1">
              <a:off x="6400800" y="4419600"/>
              <a:ext cx="228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30" name="Line 52"/>
            <p:cNvSpPr>
              <a:spLocks noChangeShapeType="1"/>
            </p:cNvSpPr>
            <p:nvPr/>
          </p:nvSpPr>
          <p:spPr bwMode="auto">
            <a:xfrm flipH="1">
              <a:off x="6248400" y="4191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31" name="Line 53"/>
            <p:cNvSpPr>
              <a:spLocks noChangeShapeType="1"/>
            </p:cNvSpPr>
            <p:nvPr/>
          </p:nvSpPr>
          <p:spPr bwMode="auto">
            <a:xfrm flipH="1" flipV="1">
              <a:off x="5943600" y="3810000"/>
              <a:ext cx="457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32" name="Line 54"/>
            <p:cNvSpPr>
              <a:spLocks noChangeShapeType="1"/>
            </p:cNvSpPr>
            <p:nvPr/>
          </p:nvSpPr>
          <p:spPr bwMode="auto">
            <a:xfrm flipH="1" flipV="1">
              <a:off x="6324600" y="35814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dirty="0"/>
            </a:p>
          </p:txBody>
        </p:sp>
        <p:sp>
          <p:nvSpPr>
            <p:cNvPr id="33" name="Text Box 57"/>
            <p:cNvSpPr txBox="1">
              <a:spLocks noChangeArrowheads="1"/>
            </p:cNvSpPr>
            <p:nvPr/>
          </p:nvSpPr>
          <p:spPr bwMode="auto">
            <a:xfrm>
              <a:off x="6553200" y="3886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0" dirty="0"/>
                <a:t>Sun</a:t>
              </a:r>
            </a:p>
          </p:txBody>
        </p:sp>
        <p:sp>
          <p:nvSpPr>
            <p:cNvPr id="34" name="Text Box 58"/>
            <p:cNvSpPr txBox="1">
              <a:spLocks noChangeArrowheads="1"/>
            </p:cNvSpPr>
            <p:nvPr/>
          </p:nvSpPr>
          <p:spPr bwMode="auto">
            <a:xfrm>
              <a:off x="3886200" y="41910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000" b="0" dirty="0"/>
                <a:t>Zenith</a:t>
              </a:r>
            </a:p>
          </p:txBody>
        </p:sp>
        <p:sp>
          <p:nvSpPr>
            <p:cNvPr id="35" name="AutoShape 60"/>
            <p:cNvSpPr>
              <a:spLocks noChangeArrowheads="1"/>
            </p:cNvSpPr>
            <p:nvPr/>
          </p:nvSpPr>
          <p:spPr bwMode="auto">
            <a:xfrm>
              <a:off x="4419600" y="5334000"/>
              <a:ext cx="533400" cy="152400"/>
            </a:xfrm>
            <a:prstGeom prst="curvedDownArrow">
              <a:avLst>
                <a:gd name="adj1" fmla="val 70000"/>
                <a:gd name="adj2" fmla="val 140000"/>
                <a:gd name="adj3" fmla="val 33333"/>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27067518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039813"/>
          </a:xfrm>
        </p:spPr>
        <p:txBody>
          <a:bodyPr/>
          <a:lstStyle/>
          <a:p>
            <a:r>
              <a:rPr lang="en-US" sz="3200" dirty="0" smtClean="0"/>
              <a:t>Thermodynamics </a:t>
            </a:r>
            <a:r>
              <a:rPr lang="en-US" sz="3200" dirty="0" smtClean="0"/>
              <a:t>and Radiation</a:t>
            </a:r>
            <a:endParaRPr lang="en-US" sz="3200" dirty="0"/>
          </a:p>
        </p:txBody>
      </p:sp>
      <p:sp>
        <p:nvSpPr>
          <p:cNvPr id="10243" name="Rectangle 3"/>
          <p:cNvSpPr>
            <a:spLocks noGrp="1" noChangeArrowheads="1"/>
          </p:cNvSpPr>
          <p:nvPr>
            <p:ph idx="1"/>
          </p:nvPr>
        </p:nvSpPr>
        <p:spPr>
          <a:xfrm>
            <a:off x="381000" y="1371600"/>
            <a:ext cx="8001000" cy="4662488"/>
          </a:xfrm>
        </p:spPr>
        <p:txBody>
          <a:bodyPr/>
          <a:lstStyle/>
          <a:p>
            <a:pPr marL="0" indent="0">
              <a:buFont typeface="Wingdings" charset="0"/>
              <a:buNone/>
              <a:tabLst>
                <a:tab pos="746125" algn="l"/>
              </a:tabLst>
            </a:pPr>
            <a:r>
              <a:rPr lang="en-US" sz="2000" dirty="0"/>
              <a:t>First Law of Thermodynamics:  Energy is heat plus work.</a:t>
            </a:r>
          </a:p>
          <a:p>
            <a:pPr marL="0" indent="0" algn="ctr">
              <a:buFont typeface="Wingdings" charset="0"/>
              <a:buNone/>
              <a:tabLst>
                <a:tab pos="746125" algn="l"/>
              </a:tabLst>
            </a:pPr>
            <a:r>
              <a:rPr lang="en-US" sz="2000" dirty="0"/>
              <a:t>U = Q </a:t>
            </a:r>
            <a:r>
              <a:rPr lang="en-US" sz="2000" dirty="0" smtClean="0"/>
              <a:t>- </a:t>
            </a:r>
            <a:r>
              <a:rPr lang="en-US" sz="2000" dirty="0"/>
              <a:t>W	</a:t>
            </a:r>
            <a:r>
              <a:rPr lang="en-US" sz="2000" dirty="0" smtClean="0"/>
              <a:t>1</a:t>
            </a:r>
            <a:endParaRPr lang="en-US" sz="2000" dirty="0"/>
          </a:p>
          <a:p>
            <a:pPr marL="0" indent="0" algn="ctr">
              <a:buFont typeface="Wingdings" charset="0"/>
              <a:buNone/>
              <a:tabLst>
                <a:tab pos="746125" algn="l"/>
              </a:tabLst>
            </a:pPr>
            <a:r>
              <a:rPr lang="en-US" sz="2000" dirty="0"/>
              <a:t>dU = </a:t>
            </a:r>
            <a:r>
              <a:rPr lang="en-US" sz="2000" dirty="0" err="1" smtClean="0"/>
              <a:t>đQ</a:t>
            </a:r>
            <a:r>
              <a:rPr lang="en-US" sz="2000" dirty="0" smtClean="0"/>
              <a:t> </a:t>
            </a:r>
            <a:r>
              <a:rPr lang="en-US" sz="2000" dirty="0" smtClean="0"/>
              <a:t>- </a:t>
            </a:r>
            <a:r>
              <a:rPr lang="en-US" sz="2000" dirty="0" err="1"/>
              <a:t>đW</a:t>
            </a:r>
            <a:endParaRPr lang="en-US" sz="2000" dirty="0"/>
          </a:p>
          <a:p>
            <a:pPr marL="0" indent="0">
              <a:buFont typeface="Wingdings" charset="0"/>
              <a:buNone/>
              <a:tabLst>
                <a:tab pos="746125" algn="l"/>
              </a:tabLst>
            </a:pPr>
            <a:r>
              <a:rPr lang="en-US" sz="2000" dirty="0"/>
              <a:t>	The internal energy, U, in Eq. </a:t>
            </a:r>
            <a:r>
              <a:rPr lang="en-US" sz="2000" dirty="0" smtClean="0"/>
              <a:t>1 </a:t>
            </a:r>
            <a:r>
              <a:rPr lang="en-US" sz="2000" dirty="0"/>
              <a:t>is an </a:t>
            </a:r>
            <a:r>
              <a:rPr lang="ja-JP" altLang="en-US" sz="2000" dirty="0">
                <a:latin typeface="Arial"/>
              </a:rPr>
              <a:t>“</a:t>
            </a:r>
            <a:r>
              <a:rPr lang="en-US" sz="2000" dirty="0"/>
              <a:t>Equation of State,</a:t>
            </a:r>
            <a:r>
              <a:rPr lang="ja-JP" altLang="en-US" sz="2000" dirty="0">
                <a:latin typeface="Arial"/>
              </a:rPr>
              <a:t>”</a:t>
            </a:r>
            <a:r>
              <a:rPr lang="en-US" sz="2000" dirty="0"/>
              <a:t> that is dependent only on the initial and final states or path independent.  Remember that Equations of State are exact differentials indicated with a </a:t>
            </a:r>
            <a:r>
              <a:rPr lang="ja-JP" altLang="en-US" sz="2000" dirty="0">
                <a:latin typeface="Arial"/>
              </a:rPr>
              <a:t>“</a:t>
            </a:r>
            <a:r>
              <a:rPr lang="en-US" sz="2000" dirty="0"/>
              <a:t>d</a:t>
            </a:r>
            <a:r>
              <a:rPr lang="ja-JP" altLang="en-US" sz="2000" dirty="0">
                <a:latin typeface="Arial"/>
              </a:rPr>
              <a:t>”</a:t>
            </a:r>
            <a:r>
              <a:rPr lang="en-US" sz="2000" dirty="0"/>
              <a:t>.  Chemical reactions involved in air pollutions occur at constant pressure, thus it is important to know if the heat exchanged in these reactions is path independent</a:t>
            </a:r>
            <a:r>
              <a:rPr lang="en-US" sz="2000" dirty="0" smtClean="0"/>
              <a:t>.</a:t>
            </a:r>
          </a:p>
          <a:p>
            <a:pPr marL="0" indent="0">
              <a:buFont typeface="Wingdings" charset="0"/>
              <a:buNone/>
              <a:tabLst>
                <a:tab pos="746125" algn="l"/>
              </a:tabLst>
            </a:pPr>
            <a:endParaRPr lang="en-US" sz="2000" dirty="0"/>
          </a:p>
          <a:p>
            <a:pPr marL="0" indent="0" algn="ctr">
              <a:buFont typeface="Wingdings" charset="0"/>
              <a:buNone/>
              <a:tabLst>
                <a:tab pos="746125" algn="l"/>
              </a:tabLst>
            </a:pPr>
            <a:r>
              <a:rPr lang="en-US" sz="2000" dirty="0" smtClean="0"/>
              <a:t>Enthalpy</a:t>
            </a:r>
            <a:r>
              <a:rPr lang="en-US" sz="2000" dirty="0"/>
              <a:t>, Bond Energy, and Entropy</a:t>
            </a:r>
          </a:p>
          <a:p>
            <a:pPr marL="0" indent="0">
              <a:buFontTx/>
              <a:buNone/>
              <a:tabLst>
                <a:tab pos="746125" algn="l"/>
              </a:tabLst>
            </a:pPr>
            <a:r>
              <a:rPr lang="en-US" sz="2000" b="1" dirty="0"/>
              <a:t>Enthalpy</a:t>
            </a:r>
            <a:r>
              <a:rPr lang="en-US" sz="2000" dirty="0"/>
              <a:t> is defined as:</a:t>
            </a:r>
          </a:p>
          <a:p>
            <a:pPr marL="0" indent="0" algn="ctr">
              <a:buFontTx/>
              <a:buNone/>
              <a:tabLst>
                <a:tab pos="746125" algn="l"/>
              </a:tabLst>
            </a:pPr>
            <a:r>
              <a:rPr lang="en-US" sz="2000" dirty="0"/>
              <a:t>H = U + PV</a:t>
            </a:r>
          </a:p>
        </p:txBody>
      </p:sp>
      <p:graphicFrame>
        <p:nvGraphicFramePr>
          <p:cNvPr id="10244"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54" name="Equation" r:id="rId4" imgW="114120" imgH="215640" progId="Equation.3">
                  <p:embed/>
                </p:oleObj>
              </mc:Choice>
              <mc:Fallback>
                <p:oleObj name="Equation" r:id="rId4" imgW="114120" imgH="215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188BD31-B259-484A-85C7-BA0FD903D437}" type="slidenum">
              <a:rPr lang="en-US" smtClean="0"/>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p:nvPr>
        </p:nvSpPr>
        <p:spPr>
          <a:xfrm>
            <a:off x="685800" y="685800"/>
            <a:ext cx="7772400" cy="5867400"/>
          </a:xfrm>
        </p:spPr>
        <p:txBody>
          <a:bodyPr/>
          <a:lstStyle/>
          <a:p>
            <a:pPr marL="0" indent="0">
              <a:buFont typeface="Wingdings" charset="0"/>
              <a:buNone/>
            </a:pPr>
            <a:r>
              <a:rPr lang="en-US" sz="2000" dirty="0"/>
              <a:t>Absolute values of enthalpy do not exists, thus we talk of changes in enthalpy.</a:t>
            </a:r>
          </a:p>
          <a:p>
            <a:pPr marL="0" indent="0" algn="ctr">
              <a:buFont typeface="Wingdings" charset="0"/>
              <a:buNone/>
            </a:pPr>
            <a:r>
              <a:rPr lang="en-US" sz="2000" dirty="0">
                <a:cs typeface="Times New Roman" charset="0"/>
              </a:rPr>
              <a:t>ΔH = ΔU + Δ(PV)</a:t>
            </a:r>
            <a:endParaRPr lang="en-US" sz="2000" dirty="0"/>
          </a:p>
          <a:p>
            <a:pPr marL="0" indent="0" algn="ctr">
              <a:buFont typeface="Wingdings" charset="0"/>
              <a:buNone/>
            </a:pPr>
            <a:r>
              <a:rPr lang="en-US" sz="2000" dirty="0"/>
              <a:t>dH = dU + VdP + PdV</a:t>
            </a:r>
          </a:p>
          <a:p>
            <a:pPr marL="0" indent="0">
              <a:buFont typeface="Wingdings" charset="0"/>
              <a:buNone/>
            </a:pPr>
            <a:r>
              <a:rPr lang="en-US" sz="2000" dirty="0"/>
              <a:t>Note that when the only work done is PdV work and when the pressure is constant (dP = 0) enthalpy is identical to heat.</a:t>
            </a:r>
          </a:p>
          <a:p>
            <a:pPr marL="0" indent="0" algn="ctr">
              <a:buFont typeface="Wingdings" charset="0"/>
              <a:buNone/>
            </a:pPr>
            <a:r>
              <a:rPr lang="en-US" sz="2000" dirty="0"/>
              <a:t>dU = DQ + PdV + VdP</a:t>
            </a:r>
          </a:p>
          <a:p>
            <a:pPr marL="0" indent="0" algn="ctr">
              <a:buFont typeface="Wingdings" charset="0"/>
              <a:buNone/>
            </a:pPr>
            <a:r>
              <a:rPr lang="en-US" sz="2000" dirty="0"/>
              <a:t>dH = DQ + PdV = VdP - VdP + PdV</a:t>
            </a:r>
          </a:p>
          <a:p>
            <a:pPr marL="0" indent="0" algn="ctr">
              <a:buFont typeface="Wingdings" charset="0"/>
              <a:buNone/>
            </a:pPr>
            <a:endParaRPr lang="en-US" sz="2000" dirty="0"/>
          </a:p>
          <a:p>
            <a:pPr marL="0" indent="0">
              <a:buFont typeface="Wingdings" charset="0"/>
              <a:buNone/>
            </a:pPr>
            <a:r>
              <a:rPr lang="en-US" sz="2000" dirty="0"/>
              <a:t>	Chemical and physical systems then toward the lowest enthalpy.  Enthalpy, or heat, of formation is given the symbol </a:t>
            </a:r>
            <a:r>
              <a:rPr lang="en-US" sz="2000" dirty="0">
                <a:cs typeface="Times New Roman" charset="0"/>
              </a:rPr>
              <a:t>ΔH</a:t>
            </a:r>
            <a:r>
              <a:rPr lang="en-US" sz="2000" baseline="-25000" dirty="0">
                <a:cs typeface="Times New Roman" charset="0"/>
              </a:rPr>
              <a:t>f</a:t>
            </a:r>
            <a:r>
              <a:rPr lang="en-US" sz="2000" dirty="0">
                <a:cs typeface="Times New Roman" charset="0"/>
              </a:rPr>
              <a:t> and is the heat released or absorbed in the formation of a substance from its elements.  A superscript o indicates standard conditions.  Not that </a:t>
            </a:r>
            <a:r>
              <a:rPr lang="ja-JP" altLang="en-US" sz="2000" dirty="0">
                <a:latin typeface="Arial"/>
                <a:cs typeface="Times New Roman" charset="0"/>
              </a:rPr>
              <a:t>“</a:t>
            </a:r>
            <a:r>
              <a:rPr lang="en-US" sz="2000" dirty="0">
                <a:cs typeface="Times New Roman" charset="0"/>
              </a:rPr>
              <a:t>standard</a:t>
            </a:r>
            <a:r>
              <a:rPr lang="ja-JP" altLang="en-US" sz="2000" dirty="0">
                <a:latin typeface="Arial"/>
                <a:cs typeface="Times New Roman" charset="0"/>
              </a:rPr>
              <a:t>”</a:t>
            </a:r>
            <a:r>
              <a:rPr lang="en-US" sz="2000" dirty="0">
                <a:cs typeface="Times New Roman" charset="0"/>
              </a:rPr>
              <a:t> temperature for thermodynamic properties is </a:t>
            </a:r>
            <a:r>
              <a:rPr lang="en-US" sz="2000" b="1" dirty="0">
                <a:cs typeface="Times New Roman" charset="0"/>
              </a:rPr>
              <a:t>25 </a:t>
            </a:r>
            <a:r>
              <a:rPr lang="en-US" sz="2000" b="1" baseline="30000" dirty="0" smtClean="0">
                <a:cs typeface="Times New Roman" charset="0"/>
              </a:rPr>
              <a:t>0</a:t>
            </a:r>
            <a:r>
              <a:rPr lang="en-US" sz="2000" b="1" dirty="0" smtClean="0">
                <a:cs typeface="Times New Roman" charset="0"/>
              </a:rPr>
              <a:t>C</a:t>
            </a:r>
            <a:r>
              <a:rPr lang="en-US" sz="2000" dirty="0" smtClean="0">
                <a:cs typeface="Times New Roman" charset="0"/>
              </a:rPr>
              <a:t> </a:t>
            </a:r>
            <a:r>
              <a:rPr lang="en-US" sz="2000" dirty="0">
                <a:cs typeface="Times New Roman" charset="0"/>
              </a:rPr>
              <a:t>not 0 </a:t>
            </a:r>
            <a:r>
              <a:rPr lang="en-US" sz="2000" b="1" baseline="30000" dirty="0" smtClean="0">
                <a:cs typeface="Times New Roman" charset="0"/>
              </a:rPr>
              <a:t>0</a:t>
            </a:r>
            <a:r>
              <a:rPr lang="en-US" sz="2000" dirty="0" smtClean="0">
                <a:cs typeface="Times New Roman" charset="0"/>
              </a:rPr>
              <a:t>C</a:t>
            </a:r>
            <a:r>
              <a:rPr lang="en-US" sz="2000" dirty="0">
                <a:cs typeface="Times New Roman" charset="0"/>
              </a:rPr>
              <a:t>.</a:t>
            </a:r>
          </a:p>
          <a:p>
            <a:pPr marL="0" indent="0" algn="ctr">
              <a:buFont typeface="Wingdings" charset="0"/>
              <a:buNone/>
            </a:pPr>
            <a:r>
              <a:rPr lang="en-US" sz="2000" dirty="0">
                <a:cs typeface="Times New Roman" charset="0"/>
              </a:rPr>
              <a:t>(SEE TABLE; also back of Pitts</a:t>
            </a:r>
            <a:r>
              <a:rPr lang="ja-JP" altLang="en-US" sz="2000" dirty="0">
                <a:latin typeface="Arial"/>
                <a:cs typeface="Times New Roman" charset="0"/>
              </a:rPr>
              <a:t>’</a:t>
            </a:r>
            <a:r>
              <a:rPr lang="en-US" sz="2000" dirty="0">
                <a:cs typeface="Times New Roman" charset="0"/>
              </a:rPr>
              <a:t> book.)</a:t>
            </a:r>
          </a:p>
        </p:txBody>
      </p:sp>
      <p:graphicFrame>
        <p:nvGraphicFramePr>
          <p:cNvPr id="11267" name="Object 3"/>
          <p:cNvGraphicFramePr>
            <a:graphicFrameLocks noChangeAspect="1"/>
          </p:cNvGraphicFramePr>
          <p:nvPr>
            <p:extLst>
              <p:ext uri="{D42A27DB-BD31-4B8C-83A1-F6EECF244321}">
                <p14:modId xmlns:p14="http://schemas.microsoft.com/office/powerpoint/2010/main" val="3052380667"/>
              </p:ext>
            </p:extLst>
          </p:nvPr>
        </p:nvGraphicFramePr>
        <p:xfrm>
          <a:off x="3721100" y="3551238"/>
          <a:ext cx="1549400" cy="412750"/>
        </p:xfrm>
        <a:graphic>
          <a:graphicData uri="http://schemas.openxmlformats.org/presentationml/2006/ole">
            <mc:AlternateContent xmlns:mc="http://schemas.openxmlformats.org/markup-compatibility/2006">
              <mc:Choice xmlns:v="urn:schemas-microsoft-com:vml" Requires="v">
                <p:oleObj spid="_x0000_s11277" name="Equation" r:id="rId4" imgW="952500" imgH="254000" progId="Equation.3">
                  <p:embed/>
                </p:oleObj>
              </mc:Choice>
              <mc:Fallback>
                <p:oleObj name="Equation" r:id="rId4" imgW="952500" imgH="254000" progId="Equation.3">
                  <p:embed/>
                  <p:pic>
                    <p:nvPicPr>
                      <p:cNvPr id="0" name="Object 3"/>
                      <p:cNvPicPr>
                        <a:picLocks noChangeAspect="1" noChangeArrowheads="1"/>
                      </p:cNvPicPr>
                      <p:nvPr/>
                    </p:nvPicPr>
                    <p:blipFill>
                      <a:blip r:embed="rId5"/>
                      <a:srcRect/>
                      <a:stretch>
                        <a:fillRect/>
                      </a:stretch>
                    </p:blipFill>
                    <p:spPr bwMode="auto">
                      <a:xfrm>
                        <a:off x="3721100" y="3551238"/>
                        <a:ext cx="15494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3F80483-2ACD-6C49-BB9C-FEA8A9DBB623}" type="slidenum">
              <a:rPr lang="en-US" smtClean="0"/>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sotw9_temp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7000" contrast="26000"/>
                    </a14:imgEffect>
                  </a14:imgLayer>
                </a14:imgProps>
              </a:ext>
              <a:ext uri="{28A0092B-C50C-407E-A947-70E740481C1C}">
                <a14:useLocalDpi xmlns:a14="http://schemas.microsoft.com/office/drawing/2010/main" val="0"/>
              </a:ext>
            </a:extLst>
          </a:blip>
          <a:srcRect l="18420" t="16478" r="7018" b="4436"/>
          <a:stretch>
            <a:fillRect/>
          </a:stretch>
        </p:blipFill>
        <p:spPr bwMode="auto">
          <a:xfrm>
            <a:off x="1447800" y="0"/>
            <a:ext cx="6477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Slide Number Placeholder 1"/>
          <p:cNvSpPr>
            <a:spLocks noGrp="1"/>
          </p:cNvSpPr>
          <p:nvPr>
            <p:ph type="sldNum" sz="quarter" idx="12"/>
          </p:nvPr>
        </p:nvSpPr>
        <p:spPr/>
        <p:txBody>
          <a:bodyPr/>
          <a:lstStyle/>
          <a:p>
            <a:fld id="{40FF437C-5C20-6948-A0C3-AF7A89C4EF1A}" type="slidenum">
              <a:rPr lang="en-US" smtClean="0"/>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p:nvPr>
        </p:nvSpPr>
        <p:spPr>
          <a:xfrm>
            <a:off x="685800" y="762000"/>
            <a:ext cx="7772400" cy="5867400"/>
          </a:xfrm>
        </p:spPr>
        <p:txBody>
          <a:bodyPr/>
          <a:lstStyle/>
          <a:p>
            <a:pPr marL="0" indent="0">
              <a:buFont typeface="Wingdings" charset="0"/>
              <a:buNone/>
            </a:pPr>
            <a:r>
              <a:rPr lang="en-US" sz="2000" dirty="0"/>
              <a:t>	Elements in their most stable state at RTP (e.g. O</a:t>
            </a:r>
            <a:r>
              <a:rPr lang="en-US" sz="2000" dirty="0">
                <a:cs typeface="Arial Unicode MS" charset="0"/>
              </a:rPr>
              <a:t>₂</a:t>
            </a:r>
            <a:r>
              <a:rPr lang="en-US" sz="2000" dirty="0">
                <a:cs typeface="Times New Roman" charset="0"/>
              </a:rPr>
              <a:t>, N</a:t>
            </a:r>
            <a:r>
              <a:rPr lang="en-US" sz="2000" dirty="0">
                <a:cs typeface="Arial Unicode MS" charset="0"/>
              </a:rPr>
              <a:t>₂, H₂, </a:t>
            </a:r>
            <a:r>
              <a:rPr lang="en-US" sz="2000" dirty="0" err="1" smtClean="0">
                <a:cs typeface="Arial Unicode MS" charset="0"/>
              </a:rPr>
              <a:t>C</a:t>
            </a:r>
            <a:r>
              <a:rPr lang="en-US" sz="2000" baseline="-25000" dirty="0" err="1" smtClean="0">
                <a:cs typeface="Arial Unicode MS" charset="0"/>
              </a:rPr>
              <a:t>graph</a:t>
            </a:r>
            <a:r>
              <a:rPr lang="en-US" sz="2000" dirty="0" smtClean="0">
                <a:cs typeface="Arial Unicode MS" charset="0"/>
              </a:rPr>
              <a:t>) </a:t>
            </a:r>
            <a:r>
              <a:rPr lang="en-US" sz="2000" dirty="0">
                <a:cs typeface="Arial Unicode MS" charset="0"/>
              </a:rPr>
              <a:t>are defined as having </a:t>
            </a:r>
            <a:r>
              <a:rPr lang="en-US" sz="2000" dirty="0">
                <a:cs typeface="Times New Roman" charset="0"/>
              </a:rPr>
              <a:t>ΔHf° of zero.  The change of heat in reaction is the sum of the heats of formation of the products minus the sum of the heats of formation of the products.</a:t>
            </a:r>
          </a:p>
          <a:p>
            <a:pPr marL="0" indent="0">
              <a:buFont typeface="Wingdings" charset="0"/>
              <a:buNone/>
            </a:pPr>
            <a:endParaRPr lang="en-US" sz="2000" dirty="0">
              <a:cs typeface="Times New Roman" charset="0"/>
            </a:endParaRPr>
          </a:p>
          <a:p>
            <a:pPr marL="0" indent="0">
              <a:buFont typeface="Wingdings" charset="0"/>
              <a:buNone/>
            </a:pPr>
            <a:endParaRPr lang="en-US" sz="2000" dirty="0">
              <a:cs typeface="Times New Roman" charset="0"/>
            </a:endParaRPr>
          </a:p>
          <a:p>
            <a:pPr marL="0" indent="0">
              <a:buFont typeface="Wingdings" charset="0"/>
              <a:buNone/>
            </a:pPr>
            <a:r>
              <a:rPr lang="en-US" sz="2000" dirty="0">
                <a:cs typeface="Times New Roman" charset="0"/>
              </a:rPr>
              <a:t>In general </a:t>
            </a:r>
            <a:r>
              <a:rPr lang="ja-JP" altLang="en-US" sz="2000" dirty="0">
                <a:latin typeface="Arial"/>
                <a:cs typeface="Times New Roman" charset="0"/>
              </a:rPr>
              <a:t>“</a:t>
            </a:r>
            <a:r>
              <a:rPr lang="en-US" sz="2000" dirty="0">
                <a:cs typeface="Times New Roman" charset="0"/>
              </a:rPr>
              <a:t>combustion</a:t>
            </a:r>
            <a:r>
              <a:rPr lang="ja-JP" altLang="en-US" sz="2000" dirty="0">
                <a:latin typeface="Arial"/>
                <a:cs typeface="Times New Roman" charset="0"/>
              </a:rPr>
              <a:t>”</a:t>
            </a:r>
            <a:r>
              <a:rPr lang="en-US" sz="2000" dirty="0">
                <a:cs typeface="Times New Roman" charset="0"/>
              </a:rPr>
              <a:t> is the process of oxidation to CO</a:t>
            </a:r>
            <a:r>
              <a:rPr lang="en-US" sz="2000" dirty="0">
                <a:cs typeface="Arial Unicode MS" charset="0"/>
              </a:rPr>
              <a:t>₂ and H₂O.  The combustion of coal (C) to CO₂ is the same as the heat of formation of CO₂ because the reactants are elements in their most stable state.</a:t>
            </a:r>
          </a:p>
          <a:p>
            <a:pPr marL="0" indent="0">
              <a:buFont typeface="Wingdings" charset="0"/>
              <a:buNone/>
            </a:pPr>
            <a:endParaRPr lang="en-US" sz="2000" dirty="0">
              <a:cs typeface="Arial Unicode MS" charset="0"/>
            </a:endParaRPr>
          </a:p>
          <a:p>
            <a:pPr marL="0" indent="0" algn="ctr">
              <a:buFont typeface="Wingdings" charset="0"/>
              <a:buNone/>
            </a:pPr>
            <a:r>
              <a:rPr lang="en-US" sz="2000" dirty="0">
                <a:cs typeface="Arial Unicode MS" charset="0"/>
              </a:rPr>
              <a:t>C + O₂ → CO₂</a:t>
            </a:r>
          </a:p>
          <a:p>
            <a:pPr marL="0" indent="0">
              <a:buFont typeface="Wingdings" charset="0"/>
              <a:buNone/>
            </a:pPr>
            <a:endParaRPr lang="en-US" sz="2000" dirty="0">
              <a:cs typeface="Arial Unicode MS" charset="0"/>
            </a:endParaRPr>
          </a:p>
          <a:p>
            <a:pPr marL="0" indent="0">
              <a:buFont typeface="Wingdings" charset="0"/>
              <a:buNone/>
            </a:pPr>
            <a:r>
              <a:rPr lang="en-US" sz="2000" dirty="0">
                <a:cs typeface="Arial Unicode MS" charset="0"/>
              </a:rPr>
              <a:t>Consider the combustion of isooctane (C₈H₁₈) which is an approximation of gasoline.  Note that the ratio of N₂ to O₂ </a:t>
            </a:r>
            <a:r>
              <a:rPr lang="en-US" sz="2000" dirty="0" smtClean="0">
                <a:cs typeface="Arial Unicode MS" charset="0"/>
              </a:rPr>
              <a:t>in air is </a:t>
            </a:r>
            <a:r>
              <a:rPr lang="en-US" sz="2000" dirty="0">
                <a:cs typeface="Arial Unicode MS" charset="0"/>
              </a:rPr>
              <a:t>3.76.</a:t>
            </a:r>
          </a:p>
          <a:p>
            <a:pPr marL="0" indent="0">
              <a:buFont typeface="Wingdings" charset="0"/>
              <a:buNone/>
            </a:pPr>
            <a:endParaRPr lang="en-US" sz="2000" dirty="0">
              <a:cs typeface="Arial Unicode MS" charset="0"/>
            </a:endParaRPr>
          </a:p>
          <a:p>
            <a:pPr marL="0" indent="0" algn="ctr">
              <a:buFont typeface="Wingdings" charset="0"/>
              <a:buNone/>
            </a:pPr>
            <a:r>
              <a:rPr lang="en-US" sz="2000" dirty="0">
                <a:cs typeface="Arial Unicode MS" charset="0"/>
              </a:rPr>
              <a:t>C₈H₁₈ + 12.5 O₂ (+47N₂) → 8CO₂ + 9H₂O (+47N₂)</a:t>
            </a:r>
          </a:p>
        </p:txBody>
      </p:sp>
      <p:graphicFrame>
        <p:nvGraphicFramePr>
          <p:cNvPr id="12292" name="Object 4"/>
          <p:cNvGraphicFramePr>
            <a:graphicFrameLocks noChangeAspect="1"/>
          </p:cNvGraphicFramePr>
          <p:nvPr/>
        </p:nvGraphicFramePr>
        <p:xfrm>
          <a:off x="1828800" y="2133600"/>
          <a:ext cx="6248400" cy="533400"/>
        </p:xfrm>
        <a:graphic>
          <a:graphicData uri="http://schemas.openxmlformats.org/presentationml/2006/ole">
            <mc:AlternateContent xmlns:mc="http://schemas.openxmlformats.org/markup-compatibility/2006">
              <mc:Choice xmlns:v="urn:schemas-microsoft-com:vml" Requires="v">
                <p:oleObj spid="_x0000_s12307" name="Equation" r:id="rId4" imgW="2908080" imgH="253800" progId="Equation.3">
                  <p:embed/>
                </p:oleObj>
              </mc:Choice>
              <mc:Fallback>
                <p:oleObj name="Equation" r:id="rId4" imgW="2908080" imgH="253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133600"/>
                        <a:ext cx="6248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3F80483-2ACD-6C49-BB9C-FEA8A9DBB623}" type="slidenum">
              <a:rPr lang="en-US" smtClean="0"/>
              <a:pPr/>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p:nvPr>
        </p:nvSpPr>
        <p:spPr>
          <a:xfrm>
            <a:off x="685800" y="685800"/>
            <a:ext cx="7772400" cy="5867400"/>
          </a:xfrm>
        </p:spPr>
        <p:txBody>
          <a:bodyPr/>
          <a:lstStyle/>
          <a:p>
            <a:pPr marL="0" indent="0">
              <a:buFont typeface="Wingdings" charset="0"/>
              <a:buNone/>
            </a:pPr>
            <a:r>
              <a:rPr lang="en-US" sz="2000" dirty="0"/>
              <a:t>We can by the way calculate the amount of air needed to cause complete combustion, and from it the </a:t>
            </a:r>
            <a:r>
              <a:rPr lang="ja-JP" altLang="en-US" sz="2000" dirty="0">
                <a:latin typeface="Arial"/>
              </a:rPr>
              <a:t>“</a:t>
            </a:r>
            <a:r>
              <a:rPr lang="en-US" sz="2000" dirty="0"/>
              <a:t>air-fuel-ratio</a:t>
            </a:r>
            <a:r>
              <a:rPr lang="ja-JP" altLang="en-US" sz="2000" dirty="0">
                <a:latin typeface="Arial"/>
              </a:rPr>
              <a:t>”</a:t>
            </a:r>
            <a:r>
              <a:rPr lang="en-US" sz="2000" dirty="0"/>
              <a:t> (AFR).</a:t>
            </a:r>
          </a:p>
          <a:p>
            <a:pPr marL="0" indent="0" algn="ctr">
              <a:buFont typeface="Wingdings" charset="0"/>
              <a:buNone/>
            </a:pPr>
            <a:r>
              <a:rPr lang="en-US" sz="2000" dirty="0"/>
              <a:t>12.5*32 g/mole + 47*28 g/mole = 1716 g air</a:t>
            </a:r>
          </a:p>
          <a:p>
            <a:pPr marL="0" indent="0" algn="ctr">
              <a:buFont typeface="Wingdings" charset="0"/>
              <a:buNone/>
            </a:pPr>
            <a:r>
              <a:rPr lang="en-US" sz="2000" dirty="0"/>
              <a:t>12*8 + 18 = 114 g fuel</a:t>
            </a:r>
          </a:p>
          <a:p>
            <a:pPr marL="0" indent="0" algn="ctr">
              <a:buFont typeface="Wingdings" charset="0"/>
              <a:buNone/>
            </a:pPr>
            <a:r>
              <a:rPr lang="en-US" sz="2000" dirty="0"/>
              <a:t>1716/114 = 15 g air/ g fuel</a:t>
            </a:r>
          </a:p>
          <a:p>
            <a:pPr marL="0" indent="0" algn="ctr">
              <a:buFont typeface="Wingdings" charset="0"/>
              <a:buNone/>
            </a:pPr>
            <a:r>
              <a:rPr lang="en-US" sz="2000" dirty="0"/>
              <a:t>AFR = 15:1</a:t>
            </a:r>
          </a:p>
          <a:p>
            <a:pPr marL="0" indent="0">
              <a:buFont typeface="Wingdings" charset="0"/>
              <a:buNone/>
            </a:pPr>
            <a:endParaRPr lang="en-US" sz="2000" dirty="0"/>
          </a:p>
          <a:p>
            <a:pPr marL="0" indent="0">
              <a:buFont typeface="Wingdings" charset="0"/>
              <a:buNone/>
            </a:pPr>
            <a:r>
              <a:rPr lang="en-US" sz="2000" dirty="0"/>
              <a:t>If we assume complete combustion, then CO</a:t>
            </a:r>
            <a:r>
              <a:rPr lang="en-US" sz="2000" dirty="0">
                <a:cs typeface="Arial Unicode MS" charset="0"/>
              </a:rPr>
              <a:t>₂ and H₂O will be the only products.</a:t>
            </a:r>
          </a:p>
          <a:p>
            <a:pPr marL="0" indent="0">
              <a:buFont typeface="Wingdings" charset="0"/>
              <a:buNone/>
            </a:pPr>
            <a:endParaRPr lang="en-US" sz="2000" dirty="0">
              <a:cs typeface="Arial Unicode MS" charset="0"/>
            </a:endParaRPr>
          </a:p>
          <a:p>
            <a:pPr marL="0" indent="0" algn="ctr">
              <a:buFont typeface="Wingdings" charset="0"/>
              <a:buNone/>
            </a:pPr>
            <a:endParaRPr lang="en-US" sz="2000" dirty="0">
              <a:cs typeface="Arial Unicode MS" charset="0"/>
            </a:endParaRPr>
          </a:p>
          <a:p>
            <a:pPr marL="0" indent="0" algn="ctr">
              <a:buFont typeface="Wingdings" charset="0"/>
              <a:buNone/>
            </a:pPr>
            <a:r>
              <a:rPr lang="en-US" sz="2000" dirty="0">
                <a:cs typeface="Arial Unicode MS" charset="0"/>
              </a:rPr>
              <a:t>LOTS OF HEAT!</a:t>
            </a:r>
          </a:p>
          <a:p>
            <a:pPr marL="0" indent="0">
              <a:buFont typeface="Wingdings" charset="0"/>
              <a:buNone/>
            </a:pPr>
            <a:r>
              <a:rPr lang="en-US" sz="2000" dirty="0">
                <a:cs typeface="Arial Unicode MS" charset="0"/>
              </a:rPr>
              <a:t>The amount of heat from 114 g of gasoline is sufficient to boil 15 L of </a:t>
            </a:r>
            <a:r>
              <a:rPr lang="en-US" sz="2000">
                <a:cs typeface="Arial Unicode MS" charset="0"/>
              </a:rPr>
              <a:t>water </a:t>
            </a:r>
            <a:r>
              <a:rPr lang="en-US" sz="2000" smtClean="0">
                <a:cs typeface="Arial Unicode MS" charset="0"/>
              </a:rPr>
              <a:t>if </a:t>
            </a:r>
            <a:r>
              <a:rPr lang="en-US" sz="2000" dirty="0">
                <a:cs typeface="Arial Unicode MS" charset="0"/>
              </a:rPr>
              <a:t>none of the heat escapes.</a:t>
            </a:r>
          </a:p>
        </p:txBody>
      </p:sp>
      <p:graphicFrame>
        <p:nvGraphicFramePr>
          <p:cNvPr id="13315" name="Object 3"/>
          <p:cNvGraphicFramePr>
            <a:graphicFrameLocks noChangeAspect="1"/>
          </p:cNvGraphicFramePr>
          <p:nvPr/>
        </p:nvGraphicFramePr>
        <p:xfrm>
          <a:off x="1250950" y="3962400"/>
          <a:ext cx="6794500" cy="381000"/>
        </p:xfrm>
        <a:graphic>
          <a:graphicData uri="http://schemas.openxmlformats.org/presentationml/2006/ole">
            <mc:AlternateContent xmlns:mc="http://schemas.openxmlformats.org/markup-compatibility/2006">
              <mc:Choice xmlns:v="urn:schemas-microsoft-com:vml" Requires="v">
                <p:oleObj spid="_x0000_s13325" name="Equation" r:id="rId4" imgW="4063680" imgH="228600" progId="Equation.3">
                  <p:embed/>
                </p:oleObj>
              </mc:Choice>
              <mc:Fallback>
                <p:oleObj name="Equation" r:id="rId4" imgW="406368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3962400"/>
                        <a:ext cx="67945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3F80483-2ACD-6C49-BB9C-FEA8A9DBB623}" type="slidenum">
              <a:rPr lang="en-US" smtClean="0"/>
              <a:pPr/>
              <a:t>17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1057275"/>
          </a:xfrm>
        </p:spPr>
        <p:txBody>
          <a:bodyPr/>
          <a:lstStyle/>
          <a:p>
            <a:r>
              <a:rPr lang="en-US" sz="3200" dirty="0" smtClean="0"/>
              <a:t>ELECTROMAGNETIC </a:t>
            </a:r>
            <a:r>
              <a:rPr lang="en-US" sz="3200" dirty="0"/>
              <a:t>RADIATION</a:t>
            </a:r>
          </a:p>
        </p:txBody>
      </p:sp>
      <p:sp>
        <p:nvSpPr>
          <p:cNvPr id="3075" name="Rectangle 3"/>
          <p:cNvSpPr>
            <a:spLocks noGrp="1" noChangeArrowheads="1"/>
          </p:cNvSpPr>
          <p:nvPr>
            <p:ph idx="1"/>
          </p:nvPr>
        </p:nvSpPr>
        <p:spPr>
          <a:xfrm>
            <a:off x="685800" y="1752600"/>
            <a:ext cx="7772400" cy="4114800"/>
          </a:xfrm>
        </p:spPr>
        <p:txBody>
          <a:bodyPr>
            <a:normAutofit lnSpcReduction="10000"/>
          </a:bodyPr>
          <a:lstStyle/>
          <a:p>
            <a:pPr marL="0" indent="0">
              <a:buFont typeface="Wingdings" charset="0"/>
              <a:buNone/>
            </a:pPr>
            <a:r>
              <a:rPr lang="en-US" sz="2000" dirty="0"/>
              <a:t>The sun produces essentially all the energy the Earth receives.  It powers atmospheric chemistry and drives the circulation of the atmosphere and oceans.  Energy decreases with wavelength and most chemical bonds can be broken only by uv radiation.</a:t>
            </a:r>
          </a:p>
          <a:p>
            <a:pPr marL="0" indent="0">
              <a:buFont typeface="Wingdings" charset="0"/>
              <a:buNone/>
            </a:pPr>
            <a:endParaRPr lang="en-US" sz="2000" dirty="0"/>
          </a:p>
          <a:p>
            <a:pPr marL="0" indent="0">
              <a:buFont typeface="Wingdings" charset="0"/>
              <a:buNone/>
            </a:pPr>
            <a:r>
              <a:rPr lang="en-US" sz="2000" dirty="0"/>
              <a:t>Planck</a:t>
            </a:r>
            <a:r>
              <a:rPr lang="ja-JP" altLang="en-US" sz="2000" dirty="0">
                <a:latin typeface="Arial"/>
              </a:rPr>
              <a:t>’</a:t>
            </a:r>
            <a:r>
              <a:rPr lang="en-US" sz="2000" dirty="0"/>
              <a:t>s Law</a:t>
            </a:r>
          </a:p>
          <a:p>
            <a:pPr marL="0" indent="0" algn="ctr">
              <a:buFont typeface="Wingdings" charset="0"/>
              <a:buNone/>
            </a:pPr>
            <a:r>
              <a:rPr lang="en-US" sz="2000" dirty="0"/>
              <a:t>E = hv</a:t>
            </a:r>
          </a:p>
          <a:p>
            <a:pPr marL="0" indent="0">
              <a:buFont typeface="Wingdings" charset="0"/>
              <a:buNone/>
            </a:pPr>
            <a:r>
              <a:rPr lang="en-US" sz="2000" dirty="0"/>
              <a:t>Sun emits over most of spectrum.</a:t>
            </a:r>
          </a:p>
          <a:p>
            <a:pPr marL="0" indent="0">
              <a:buFont typeface="Wingdings" charset="0"/>
              <a:buNone/>
            </a:pPr>
            <a:endParaRPr lang="en-US" sz="2000" dirty="0" smtClean="0"/>
          </a:p>
          <a:p>
            <a:pPr marL="0" indent="0">
              <a:buFont typeface="Wingdings" charset="0"/>
              <a:buNone/>
            </a:pPr>
            <a:r>
              <a:rPr lang="en-US" sz="2000" dirty="0" smtClean="0"/>
              <a:t>Black </a:t>
            </a:r>
            <a:r>
              <a:rPr lang="en-US" sz="2000" dirty="0"/>
              <a:t>body radiation – Stefan</a:t>
            </a:r>
            <a:r>
              <a:rPr lang="en-US" sz="2000" dirty="0" smtClean="0"/>
              <a:t>-Boltzmann </a:t>
            </a:r>
            <a:r>
              <a:rPr lang="en-US" sz="2000" dirty="0"/>
              <a:t>Law.</a:t>
            </a:r>
          </a:p>
          <a:p>
            <a:pPr marL="0" indent="0" algn="ctr">
              <a:buFont typeface="Wingdings" charset="0"/>
              <a:buNone/>
            </a:pPr>
            <a:r>
              <a:rPr lang="en-US" sz="2000" dirty="0"/>
              <a:t>E = </a:t>
            </a:r>
            <a:r>
              <a:rPr lang="en-US" sz="2000" dirty="0">
                <a:cs typeface="Times New Roman" charset="0"/>
              </a:rPr>
              <a:t>σT</a:t>
            </a:r>
            <a:r>
              <a:rPr lang="en-US" sz="2000" dirty="0">
                <a:cs typeface="Arial Unicode MS" charset="0"/>
              </a:rPr>
              <a:t>⁴</a:t>
            </a:r>
          </a:p>
          <a:p>
            <a:pPr marL="0" indent="0">
              <a:buFont typeface="Wingdings" charset="0"/>
              <a:buNone/>
            </a:pPr>
            <a:r>
              <a:rPr lang="en-US" sz="2000" dirty="0"/>
              <a:t>Wien</a:t>
            </a:r>
            <a:r>
              <a:rPr lang="ja-JP" altLang="en-US" sz="2000" dirty="0">
                <a:latin typeface="Arial"/>
              </a:rPr>
              <a:t>’</a:t>
            </a:r>
            <a:r>
              <a:rPr lang="en-US" sz="2000" dirty="0"/>
              <a:t>s Displacement Law.</a:t>
            </a:r>
          </a:p>
        </p:txBody>
      </p:sp>
      <p:graphicFrame>
        <p:nvGraphicFramePr>
          <p:cNvPr id="3076" name="Object 4"/>
          <p:cNvGraphicFramePr>
            <a:graphicFrameLocks noChangeAspect="1"/>
          </p:cNvGraphicFramePr>
          <p:nvPr/>
        </p:nvGraphicFramePr>
        <p:xfrm>
          <a:off x="3949700" y="5943600"/>
          <a:ext cx="1320800" cy="457200"/>
        </p:xfrm>
        <a:graphic>
          <a:graphicData uri="http://schemas.openxmlformats.org/presentationml/2006/ole">
            <mc:AlternateContent xmlns:mc="http://schemas.openxmlformats.org/markup-compatibility/2006">
              <mc:Choice xmlns:v="urn:schemas-microsoft-com:vml" Requires="v">
                <p:oleObj spid="_x0000_s3086" name="Equation" r:id="rId4" imgW="660240" imgH="228600" progId="Equation.3">
                  <p:embed/>
                </p:oleObj>
              </mc:Choice>
              <mc:Fallback>
                <p:oleObj name="Equation" r:id="rId4" imgW="66024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9700" y="5943600"/>
                        <a:ext cx="1320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188BD31-B259-484A-85C7-BA0FD903D437}"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1371600" y="533400"/>
            <a:ext cx="7772400" cy="1143000"/>
          </a:xfrm>
        </p:spPr>
        <p:txBody>
          <a:bodyPr/>
          <a:lstStyle/>
          <a:p>
            <a:pPr eaLnBrk="1" hangingPunct="1"/>
            <a:r>
              <a:rPr lang="en-US" dirty="0">
                <a:latin typeface="Times New Roman" charset="0"/>
              </a:rPr>
              <a:t>Electromagnetic spectrum</a:t>
            </a:r>
          </a:p>
        </p:txBody>
      </p:sp>
      <p:sp>
        <p:nvSpPr>
          <p:cNvPr id="378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7CC1333-359D-C149-9D46-A9AD742A7339}" type="slidenum">
              <a:rPr lang="en-US" sz="1400">
                <a:solidFill>
                  <a:srgbClr val="000000"/>
                </a:solidFill>
              </a:rPr>
              <a:pPr eaLnBrk="1" hangingPunct="1"/>
              <a:t>3</a:t>
            </a:fld>
            <a:endParaRPr lang="en-US" sz="1400" dirty="0">
              <a:solidFill>
                <a:srgbClr val="000000"/>
              </a:solidFill>
            </a:endParaRPr>
          </a:p>
        </p:txBody>
      </p:sp>
      <p:pic>
        <p:nvPicPr>
          <p:cNvPr id="37893" name="Picture 3" descr="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8839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6649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990600" y="762000"/>
            <a:ext cx="7772400" cy="1143000"/>
          </a:xfrm>
        </p:spPr>
        <p:txBody>
          <a:bodyPr/>
          <a:lstStyle/>
          <a:p>
            <a:pPr eaLnBrk="1" hangingPunct="1"/>
            <a:r>
              <a:rPr lang="en-US" sz="3600" dirty="0">
                <a:latin typeface="Times New Roman" charset="0"/>
              </a:rPr>
              <a:t>UV-</a:t>
            </a:r>
            <a:r>
              <a:rPr lang="en-US" sz="3600" dirty="0" smtClean="0">
                <a:latin typeface="Times New Roman" charset="0"/>
              </a:rPr>
              <a:t>Visible - IR </a:t>
            </a:r>
            <a:r>
              <a:rPr lang="en-US" sz="3600" dirty="0">
                <a:latin typeface="Times New Roman" charset="0"/>
              </a:rPr>
              <a:t>SOLAR SPECTRUM</a:t>
            </a:r>
          </a:p>
        </p:txBody>
      </p:sp>
      <p:sp>
        <p:nvSpPr>
          <p:cNvPr id="3891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F4B4031-C884-6B4A-9B5F-77339806CB17}" type="slidenum">
              <a:rPr lang="en-US" sz="1400">
                <a:solidFill>
                  <a:srgbClr val="000000"/>
                </a:solidFill>
              </a:rPr>
              <a:pPr eaLnBrk="1" hangingPunct="1"/>
              <a:t>4</a:t>
            </a:fld>
            <a:endParaRPr lang="en-US" sz="1400" dirty="0">
              <a:solidFill>
                <a:srgbClr val="000000"/>
              </a:solidFill>
            </a:endParaRPr>
          </a:p>
        </p:txBody>
      </p:sp>
      <p:pic>
        <p:nvPicPr>
          <p:cNvPr id="38917" name="Picture 3" descr="lesson1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66888"/>
            <a:ext cx="8316913"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4077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9BF1A31-41A4-0C48-B38D-906B2C318D78}" type="slidenum">
              <a:rPr lang="en-US" smtClean="0">
                <a:solidFill>
                  <a:srgbClr val="000000"/>
                </a:solidFill>
              </a:rPr>
              <a:pPr/>
              <a:t>5</a:t>
            </a:fld>
            <a:endParaRPr lang="en-US" dirty="0">
              <a:solidFill>
                <a:srgbClr val="000000"/>
              </a:solidFill>
            </a:endParaRPr>
          </a:p>
        </p:txBody>
      </p:sp>
      <p:pic>
        <p:nvPicPr>
          <p:cNvPr id="4" name="Picture 3" descr="Su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4912"/>
            <a:ext cx="6843787" cy="6858000"/>
          </a:xfrm>
          <a:prstGeom prst="rect">
            <a:avLst/>
          </a:prstGeom>
        </p:spPr>
      </p:pic>
    </p:spTree>
    <p:extLst>
      <p:ext uri="{BB962C8B-B14F-4D97-AF65-F5344CB8AC3E}">
        <p14:creationId xmlns:p14="http://schemas.microsoft.com/office/powerpoint/2010/main" val="21952139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p:nvPr>
        </p:nvSpPr>
        <p:spPr>
          <a:xfrm>
            <a:off x="457200" y="609600"/>
            <a:ext cx="8305800" cy="6096000"/>
          </a:xfrm>
        </p:spPr>
        <p:txBody>
          <a:bodyPr/>
          <a:lstStyle/>
          <a:p>
            <a:pPr marL="0" indent="0">
              <a:buFont typeface="Wingdings" charset="0"/>
              <a:buNone/>
            </a:pPr>
            <a:r>
              <a:rPr lang="en-US" sz="2000" dirty="0"/>
              <a:t>The temperature of the Sun</a:t>
            </a:r>
            <a:r>
              <a:rPr lang="ja-JP" altLang="en-US" sz="2000" dirty="0">
                <a:latin typeface="Arial"/>
              </a:rPr>
              <a:t>’</a:t>
            </a:r>
            <a:r>
              <a:rPr lang="en-US" sz="2000" dirty="0"/>
              <a:t>s photosphere is </a:t>
            </a:r>
            <a:r>
              <a:rPr lang="en-US" sz="2000" dirty="0">
                <a:cs typeface="Times New Roman" charset="0"/>
              </a:rPr>
              <a:t>≈</a:t>
            </a:r>
            <a:r>
              <a:rPr lang="en-US" sz="2000" dirty="0"/>
              <a:t> 6000 K, therefore the           is </a:t>
            </a:r>
            <a:r>
              <a:rPr lang="en-US" sz="2000" dirty="0" smtClean="0"/>
              <a:t>483 </a:t>
            </a:r>
            <a:r>
              <a:rPr lang="en-US" sz="2000" dirty="0"/>
              <a:t>nm, </a:t>
            </a:r>
            <a:r>
              <a:rPr lang="en-US" sz="2000" dirty="0" smtClean="0"/>
              <a:t>(blue, towards green).  </a:t>
            </a:r>
            <a:r>
              <a:rPr lang="en-US" sz="2000" dirty="0"/>
              <a:t>Only a fraction of the total solar radiation reaches the </a:t>
            </a:r>
            <a:r>
              <a:rPr lang="en-US" sz="2000" dirty="0" smtClean="0"/>
              <a:t>Earth’s surface.  </a:t>
            </a:r>
            <a:r>
              <a:rPr lang="en-US" sz="2000" dirty="0"/>
              <a:t>The atmosphere controls the amount reaching surface.  The Earth, at </a:t>
            </a:r>
            <a:r>
              <a:rPr lang="en-US" sz="2000" dirty="0">
                <a:cs typeface="Times New Roman" charset="0"/>
              </a:rPr>
              <a:t>≈</a:t>
            </a:r>
            <a:r>
              <a:rPr lang="en-US" sz="2000" dirty="0"/>
              <a:t> 250 K, has </a:t>
            </a:r>
            <a:r>
              <a:rPr lang="en-US" sz="2000" dirty="0" smtClean="0"/>
              <a:t>a          </a:t>
            </a:r>
            <a:r>
              <a:rPr lang="en-US" sz="2000" dirty="0"/>
              <a:t>of 9.6 </a:t>
            </a:r>
            <a:r>
              <a:rPr lang="en-US" sz="2000" dirty="0">
                <a:cs typeface="Times New Roman" charset="0"/>
              </a:rPr>
              <a:t>μm or 9600 nm, in the IR.</a:t>
            </a:r>
          </a:p>
          <a:p>
            <a:pPr marL="0" indent="0">
              <a:buFont typeface="Wingdings" charset="0"/>
              <a:buNone/>
            </a:pPr>
            <a:r>
              <a:rPr lang="en-US" sz="2000" dirty="0"/>
              <a:t> </a:t>
            </a:r>
          </a:p>
          <a:p>
            <a:pPr marL="0" indent="0">
              <a:buFont typeface="Wingdings" charset="0"/>
              <a:buNone/>
            </a:pPr>
            <a:r>
              <a:rPr lang="en-US" sz="2000" dirty="0"/>
              <a:t>                                     (1400 Wm</a:t>
            </a:r>
            <a:r>
              <a:rPr lang="en-US" sz="2000" dirty="0">
                <a:cs typeface="Arial Unicode MS" charset="0"/>
              </a:rPr>
              <a:t>⁻</a:t>
            </a:r>
            <a:r>
              <a:rPr lang="en-US" sz="2000" dirty="0">
                <a:cs typeface="Times New Roman" charset="0"/>
              </a:rPr>
              <a:t>² reach outside of our atmosphere).</a:t>
            </a:r>
          </a:p>
          <a:p>
            <a:pPr marL="0" indent="0">
              <a:buFont typeface="Wingdings" charset="0"/>
              <a:buNone/>
            </a:pPr>
            <a:endParaRPr lang="en-US" sz="2000" dirty="0">
              <a:cs typeface="Times New Roman" charset="0"/>
            </a:endParaRPr>
          </a:p>
          <a:p>
            <a:pPr marL="0" indent="0">
              <a:buFont typeface="Wingdings" charset="0"/>
              <a:buNone/>
            </a:pPr>
            <a:r>
              <a:rPr lang="en-US" sz="2000" dirty="0">
                <a:cs typeface="Times New Roman" charset="0"/>
              </a:rPr>
              <a:t>	</a:t>
            </a:r>
            <a:endParaRPr lang="en-US" sz="2000" dirty="0" smtClean="0">
              <a:cs typeface="Times New Roman" charset="0"/>
            </a:endParaRPr>
          </a:p>
          <a:p>
            <a:pPr marL="0" indent="0">
              <a:buFont typeface="Wingdings" charset="0"/>
              <a:buNone/>
            </a:pPr>
            <a:r>
              <a:rPr lang="en-US" sz="2000" dirty="0">
                <a:cs typeface="Times New Roman" charset="0"/>
              </a:rPr>
              <a:t>	</a:t>
            </a:r>
            <a:r>
              <a:rPr lang="en-US" sz="2000" dirty="0" smtClean="0">
                <a:cs typeface="Times New Roman" charset="0"/>
              </a:rPr>
              <a:t>E </a:t>
            </a:r>
            <a:r>
              <a:rPr lang="en-US" sz="2000" dirty="0">
                <a:cs typeface="Times New Roman" charset="0"/>
              </a:rPr>
              <a:t>= Energy of a photon</a:t>
            </a:r>
          </a:p>
          <a:p>
            <a:pPr marL="0" indent="0">
              <a:buFont typeface="Wingdings" charset="0"/>
              <a:buNone/>
            </a:pPr>
            <a:r>
              <a:rPr lang="en-US" sz="2000" dirty="0">
                <a:cs typeface="Times New Roman" charset="0"/>
              </a:rPr>
              <a:t>	h = Planck</a:t>
            </a:r>
            <a:r>
              <a:rPr lang="ja-JP" altLang="en-US" sz="2000" dirty="0">
                <a:latin typeface="Arial"/>
                <a:cs typeface="Times New Roman" charset="0"/>
              </a:rPr>
              <a:t>’</a:t>
            </a:r>
            <a:r>
              <a:rPr lang="en-US" sz="2000" dirty="0">
                <a:cs typeface="Times New Roman" charset="0"/>
              </a:rPr>
              <a:t>s constant</a:t>
            </a:r>
          </a:p>
          <a:p>
            <a:pPr marL="0" indent="0">
              <a:buFont typeface="Wingdings" charset="0"/>
              <a:buNone/>
            </a:pPr>
            <a:r>
              <a:rPr lang="en-US" sz="2000" dirty="0">
                <a:cs typeface="Times New Roman" charset="0"/>
              </a:rPr>
              <a:t>	v = Frequency</a:t>
            </a:r>
          </a:p>
          <a:p>
            <a:pPr marL="0" indent="0">
              <a:buFont typeface="Wingdings" charset="0"/>
              <a:buNone/>
            </a:pPr>
            <a:r>
              <a:rPr lang="en-US" sz="2000" dirty="0">
                <a:cs typeface="Times New Roman" charset="0"/>
              </a:rPr>
              <a:t>	c = Speed of light</a:t>
            </a:r>
          </a:p>
          <a:p>
            <a:pPr marL="0" indent="0">
              <a:buFont typeface="Wingdings" charset="0"/>
              <a:buNone/>
            </a:pPr>
            <a:endParaRPr lang="en-US" sz="2000" dirty="0">
              <a:cs typeface="Times New Roman" charset="0"/>
            </a:endParaRPr>
          </a:p>
          <a:p>
            <a:pPr marL="0" indent="0">
              <a:buFont typeface="Wingdings" charset="0"/>
              <a:buNone/>
            </a:pPr>
            <a:endParaRPr lang="en-US" sz="2000" dirty="0">
              <a:cs typeface="Times New Roman" charset="0"/>
            </a:endParaRPr>
          </a:p>
          <a:p>
            <a:pPr marL="0" indent="0">
              <a:buFont typeface="Wingdings" charset="0"/>
              <a:buNone/>
            </a:pPr>
            <a:r>
              <a:rPr lang="en-US" sz="2000" dirty="0">
                <a:cs typeface="Times New Roman" charset="0"/>
              </a:rPr>
              <a:t>	a = </a:t>
            </a:r>
            <a:r>
              <a:rPr lang="en-US" sz="2000" dirty="0" smtClean="0">
                <a:cs typeface="Times New Roman" charset="0"/>
              </a:rPr>
              <a:t>Wien</a:t>
            </a:r>
            <a:r>
              <a:rPr lang="ja-JP" altLang="en-US" sz="2000" dirty="0" smtClean="0">
                <a:latin typeface="Arial"/>
                <a:cs typeface="Times New Roman" charset="0"/>
              </a:rPr>
              <a:t>’</a:t>
            </a:r>
            <a:r>
              <a:rPr lang="en-US" sz="2000" dirty="0" smtClean="0">
                <a:cs typeface="Times New Roman" charset="0"/>
              </a:rPr>
              <a:t>s </a:t>
            </a:r>
            <a:r>
              <a:rPr lang="en-US" sz="2000" dirty="0">
                <a:cs typeface="Times New Roman" charset="0"/>
              </a:rPr>
              <a:t>constant</a:t>
            </a:r>
          </a:p>
          <a:p>
            <a:pPr marL="0" indent="0">
              <a:buFont typeface="Wingdings" charset="0"/>
              <a:buNone/>
            </a:pPr>
            <a:endParaRPr lang="en-US" sz="2000" dirty="0"/>
          </a:p>
        </p:txBody>
      </p:sp>
      <p:graphicFrame>
        <p:nvGraphicFramePr>
          <p:cNvPr id="4099" name="Object 3"/>
          <p:cNvGraphicFramePr>
            <a:graphicFrameLocks noChangeAspect="1"/>
          </p:cNvGraphicFramePr>
          <p:nvPr>
            <p:extLst>
              <p:ext uri="{D42A27DB-BD31-4B8C-83A1-F6EECF244321}">
                <p14:modId xmlns:p14="http://schemas.microsoft.com/office/powerpoint/2010/main" val="3720020932"/>
              </p:ext>
            </p:extLst>
          </p:nvPr>
        </p:nvGraphicFramePr>
        <p:xfrm>
          <a:off x="4343400" y="1524000"/>
          <a:ext cx="582613" cy="457200"/>
        </p:xfrm>
        <a:graphic>
          <a:graphicData uri="http://schemas.openxmlformats.org/presentationml/2006/ole">
            <mc:AlternateContent xmlns:mc="http://schemas.openxmlformats.org/markup-compatibility/2006">
              <mc:Choice xmlns:v="urn:schemas-microsoft-com:vml" Requires="v">
                <p:oleObj spid="_x0000_s4145" name="Equation" r:id="rId4" imgW="279360" imgH="228600" progId="Equation.3">
                  <p:embed/>
                </p:oleObj>
              </mc:Choice>
              <mc:Fallback>
                <p:oleObj name="Equation" r:id="rId4" imgW="27936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524000"/>
                        <a:ext cx="5826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3963324088"/>
              </p:ext>
            </p:extLst>
          </p:nvPr>
        </p:nvGraphicFramePr>
        <p:xfrm>
          <a:off x="7696200" y="609600"/>
          <a:ext cx="609600" cy="457200"/>
        </p:xfrm>
        <a:graphic>
          <a:graphicData uri="http://schemas.openxmlformats.org/presentationml/2006/ole">
            <mc:AlternateContent xmlns:mc="http://schemas.openxmlformats.org/markup-compatibility/2006">
              <mc:Choice xmlns:v="urn:schemas-microsoft-com:vml" Requires="v">
                <p:oleObj spid="_x0000_s4146" name="Equation" r:id="rId6" imgW="291960" imgH="228600" progId="Equation.3">
                  <p:embed/>
                </p:oleObj>
              </mc:Choice>
              <mc:Fallback>
                <p:oleObj name="Equation" r:id="rId6" imgW="291960" imgH="228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609600"/>
                        <a:ext cx="609600" cy="457200"/>
                      </a:xfrm>
                      <a:prstGeom prst="rect">
                        <a:avLst/>
                      </a:prstGeom>
                      <a:noFill/>
                      <a:ln>
                        <a:noFill/>
                      </a:ln>
                      <a:effectLst/>
                    </p:spPr>
                  </p:pic>
                </p:oleObj>
              </mc:Fallback>
            </mc:AlternateContent>
          </a:graphicData>
        </a:graphic>
      </p:graphicFrame>
      <p:graphicFrame>
        <p:nvGraphicFramePr>
          <p:cNvPr id="4101" name="Object 5"/>
          <p:cNvGraphicFramePr>
            <a:graphicFrameLocks noChangeAspect="1"/>
          </p:cNvGraphicFramePr>
          <p:nvPr>
            <p:extLst>
              <p:ext uri="{D42A27DB-BD31-4B8C-83A1-F6EECF244321}">
                <p14:modId xmlns:p14="http://schemas.microsoft.com/office/powerpoint/2010/main" val="142807087"/>
              </p:ext>
            </p:extLst>
          </p:nvPr>
        </p:nvGraphicFramePr>
        <p:xfrm>
          <a:off x="4267200" y="2590800"/>
          <a:ext cx="2036763" cy="762000"/>
        </p:xfrm>
        <a:graphic>
          <a:graphicData uri="http://schemas.openxmlformats.org/presentationml/2006/ole">
            <mc:AlternateContent xmlns:mc="http://schemas.openxmlformats.org/markup-compatibility/2006">
              <mc:Choice xmlns:v="urn:schemas-microsoft-com:vml" Requires="v">
                <p:oleObj spid="_x0000_s4147" name="Equation" r:id="rId8" imgW="1396800" imgH="482400" progId="Equation.3">
                  <p:embed/>
                </p:oleObj>
              </mc:Choice>
              <mc:Fallback>
                <p:oleObj name="Equation" r:id="rId8" imgW="1396800" imgH="4824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2590800"/>
                        <a:ext cx="20367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02" name="Object 6"/>
          <p:cNvGraphicFramePr>
            <a:graphicFrameLocks noChangeAspect="1"/>
          </p:cNvGraphicFramePr>
          <p:nvPr>
            <p:extLst>
              <p:ext uri="{D42A27DB-BD31-4B8C-83A1-F6EECF244321}">
                <p14:modId xmlns:p14="http://schemas.microsoft.com/office/powerpoint/2010/main" val="1513857093"/>
              </p:ext>
            </p:extLst>
          </p:nvPr>
        </p:nvGraphicFramePr>
        <p:xfrm>
          <a:off x="990600" y="2743200"/>
          <a:ext cx="2971800" cy="341312"/>
        </p:xfrm>
        <a:graphic>
          <a:graphicData uri="http://schemas.openxmlformats.org/presentationml/2006/ole">
            <mc:AlternateContent xmlns:mc="http://schemas.openxmlformats.org/markup-compatibility/2006">
              <mc:Choice xmlns:v="urn:schemas-microsoft-com:vml" Requires="v">
                <p:oleObj spid="_x0000_s4148" name="Equation" r:id="rId10" imgW="1638000" imgH="215640" progId="Equation.3">
                  <p:embed/>
                </p:oleObj>
              </mc:Choice>
              <mc:Fallback>
                <p:oleObj name="Equation" r:id="rId10" imgW="1638000" imgH="21564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2743200"/>
                        <a:ext cx="297180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03" name="Object 7"/>
          <p:cNvGraphicFramePr>
            <a:graphicFrameLocks noChangeAspect="1"/>
          </p:cNvGraphicFramePr>
          <p:nvPr>
            <p:extLst>
              <p:ext uri="{D42A27DB-BD31-4B8C-83A1-F6EECF244321}">
                <p14:modId xmlns:p14="http://schemas.microsoft.com/office/powerpoint/2010/main" val="3984867577"/>
              </p:ext>
            </p:extLst>
          </p:nvPr>
        </p:nvGraphicFramePr>
        <p:xfrm>
          <a:off x="990600" y="4876800"/>
          <a:ext cx="3163888" cy="685800"/>
        </p:xfrm>
        <a:graphic>
          <a:graphicData uri="http://schemas.openxmlformats.org/presentationml/2006/ole">
            <mc:AlternateContent xmlns:mc="http://schemas.openxmlformats.org/markup-compatibility/2006">
              <mc:Choice xmlns:v="urn:schemas-microsoft-com:vml" Requires="v">
                <p:oleObj spid="_x0000_s4149" name="Equation" r:id="rId12" imgW="1981080" imgH="431640" progId="Equation.3">
                  <p:embed/>
                </p:oleObj>
              </mc:Choice>
              <mc:Fallback>
                <p:oleObj name="Equation" r:id="rId12" imgW="1981080" imgH="43164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4876800"/>
                        <a:ext cx="316388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3F80483-2ACD-6C49-BB9C-FEA8A9DBB623}" type="slidenum">
              <a:rPr lang="en-US" smtClean="0"/>
              <a:pPr/>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888DB31-3AFA-7442-87C9-42874DEDD422}" type="slidenum">
              <a:rPr lang="en-US" sz="1400">
                <a:solidFill>
                  <a:srgbClr val="000000"/>
                </a:solidFill>
              </a:rPr>
              <a:pPr eaLnBrk="1" hangingPunct="1"/>
              <a:t>7</a:t>
            </a:fld>
            <a:endParaRPr lang="en-US" sz="1400" dirty="0">
              <a:solidFill>
                <a:srgbClr val="000000"/>
              </a:solidFill>
            </a:endParaRPr>
          </a:p>
        </p:txBody>
      </p:sp>
      <p:sp>
        <p:nvSpPr>
          <p:cNvPr id="6151" name="Text Box 2"/>
          <p:cNvSpPr txBox="1">
            <a:spLocks noChangeArrowheads="1"/>
          </p:cNvSpPr>
          <p:nvPr/>
        </p:nvSpPr>
        <p:spPr bwMode="auto">
          <a:xfrm>
            <a:off x="990600" y="762000"/>
            <a:ext cx="4873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0" dirty="0">
                <a:solidFill>
                  <a:srgbClr val="000000"/>
                </a:solidFill>
                <a:latin typeface="Times" charset="0"/>
              </a:rPr>
              <a:t>Planck</a:t>
            </a:r>
            <a:r>
              <a:rPr lang="ja-JP" altLang="en-US" b="0">
                <a:solidFill>
                  <a:srgbClr val="000000"/>
                </a:solidFill>
                <a:latin typeface="Times" charset="0"/>
              </a:rPr>
              <a:t>’</a:t>
            </a:r>
            <a:r>
              <a:rPr lang="en-US" b="0" dirty="0">
                <a:solidFill>
                  <a:srgbClr val="000000"/>
                </a:solidFill>
                <a:latin typeface="Times" charset="0"/>
              </a:rPr>
              <a:t>s Law for blackbody radiation:</a:t>
            </a:r>
          </a:p>
          <a:p>
            <a:endParaRPr lang="en-US" b="0" dirty="0">
              <a:solidFill>
                <a:srgbClr val="000000"/>
              </a:solidFill>
              <a:latin typeface="Times" charset="0"/>
            </a:endParaRPr>
          </a:p>
        </p:txBody>
      </p:sp>
      <p:graphicFrame>
        <p:nvGraphicFramePr>
          <p:cNvPr id="6146" name="Object 3"/>
          <p:cNvGraphicFramePr>
            <a:graphicFrameLocks noChangeAspect="1"/>
          </p:cNvGraphicFramePr>
          <p:nvPr/>
        </p:nvGraphicFramePr>
        <p:xfrm>
          <a:off x="1641475" y="1460500"/>
          <a:ext cx="5853113" cy="1055688"/>
        </p:xfrm>
        <a:graphic>
          <a:graphicData uri="http://schemas.openxmlformats.org/presentationml/2006/ole">
            <mc:AlternateContent xmlns:mc="http://schemas.openxmlformats.org/markup-compatibility/2006">
              <mc:Choice xmlns:v="urn:schemas-microsoft-com:vml" Requires="v">
                <p:oleObj spid="_x0000_s71706" name="Equation" r:id="rId4" imgW="2323800" imgH="419040" progId="Equation.3">
                  <p:embed/>
                </p:oleObj>
              </mc:Choice>
              <mc:Fallback>
                <p:oleObj name="Equation" r:id="rId4" imgW="23238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475" y="1460500"/>
                        <a:ext cx="5853113"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52" name="Text Box 4"/>
          <p:cNvSpPr txBox="1">
            <a:spLocks noChangeArrowheads="1"/>
          </p:cNvSpPr>
          <p:nvPr/>
        </p:nvSpPr>
        <p:spPr bwMode="auto">
          <a:xfrm>
            <a:off x="838200" y="2819400"/>
            <a:ext cx="6983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0" dirty="0">
                <a:solidFill>
                  <a:srgbClr val="000000"/>
                </a:solidFill>
                <a:latin typeface="Times" charset="0"/>
              </a:rPr>
              <a:t>Take first derivative wrt T and set to zero: Wien</a:t>
            </a:r>
            <a:r>
              <a:rPr lang="ja-JP" altLang="en-US" b="0" dirty="0">
                <a:solidFill>
                  <a:srgbClr val="000000"/>
                </a:solidFill>
                <a:latin typeface="Times" charset="0"/>
              </a:rPr>
              <a:t>’</a:t>
            </a:r>
            <a:r>
              <a:rPr lang="en-US" b="0" dirty="0">
                <a:solidFill>
                  <a:srgbClr val="000000"/>
                </a:solidFill>
                <a:latin typeface="Times" charset="0"/>
              </a:rPr>
              <a:t>s Law:</a:t>
            </a:r>
          </a:p>
        </p:txBody>
      </p:sp>
      <p:graphicFrame>
        <p:nvGraphicFramePr>
          <p:cNvPr id="6147" name="Object 5"/>
          <p:cNvGraphicFramePr>
            <a:graphicFrameLocks noChangeAspect="1"/>
          </p:cNvGraphicFramePr>
          <p:nvPr/>
        </p:nvGraphicFramePr>
        <p:xfrm>
          <a:off x="1854200" y="3392488"/>
          <a:ext cx="5437188" cy="1196975"/>
        </p:xfrm>
        <a:graphic>
          <a:graphicData uri="http://schemas.openxmlformats.org/presentationml/2006/ole">
            <mc:AlternateContent xmlns:mc="http://schemas.openxmlformats.org/markup-compatibility/2006">
              <mc:Choice xmlns:v="urn:schemas-microsoft-com:vml" Requires="v">
                <p:oleObj spid="_x0000_s71707" name="Equation" r:id="rId6" imgW="1904760" imgH="419040" progId="Equation.3">
                  <p:embed/>
                </p:oleObj>
              </mc:Choice>
              <mc:Fallback>
                <p:oleObj name="Equation" r:id="rId6" imgW="190476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4200" y="3392488"/>
                        <a:ext cx="5437188"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53" name="Text Box 6"/>
          <p:cNvSpPr txBox="1">
            <a:spLocks noChangeArrowheads="1"/>
          </p:cNvSpPr>
          <p:nvPr/>
        </p:nvSpPr>
        <p:spPr bwMode="auto">
          <a:xfrm>
            <a:off x="838200" y="4648200"/>
            <a:ext cx="7019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0" dirty="0">
                <a:solidFill>
                  <a:srgbClr val="000000"/>
                </a:solidFill>
                <a:latin typeface="Times" charset="0"/>
              </a:rPr>
              <a:t>Integrate over all wavelength: Stephan-Boltzmann Law:</a:t>
            </a:r>
          </a:p>
        </p:txBody>
      </p:sp>
      <p:graphicFrame>
        <p:nvGraphicFramePr>
          <p:cNvPr id="6148" name="Object 7"/>
          <p:cNvGraphicFramePr>
            <a:graphicFrameLocks noChangeAspect="1"/>
          </p:cNvGraphicFramePr>
          <p:nvPr>
            <p:extLst>
              <p:ext uri="{D42A27DB-BD31-4B8C-83A1-F6EECF244321}">
                <p14:modId xmlns:p14="http://schemas.microsoft.com/office/powerpoint/2010/main" val="3442923008"/>
              </p:ext>
            </p:extLst>
          </p:nvPr>
        </p:nvGraphicFramePr>
        <p:xfrm>
          <a:off x="1941513" y="5529263"/>
          <a:ext cx="5226050" cy="1060450"/>
        </p:xfrm>
        <a:graphic>
          <a:graphicData uri="http://schemas.openxmlformats.org/presentationml/2006/ole">
            <mc:AlternateContent xmlns:mc="http://schemas.openxmlformats.org/markup-compatibility/2006">
              <mc:Choice xmlns:v="urn:schemas-microsoft-com:vml" Requires="v">
                <p:oleObj spid="_x0000_s71708" name="Equation" r:id="rId8" imgW="1435100" imgH="292100" progId="Equation.3">
                  <p:embed/>
                </p:oleObj>
              </mc:Choice>
              <mc:Fallback>
                <p:oleObj name="Equation" r:id="rId8" imgW="1435100" imgH="292100" progId="Equation.3">
                  <p:embed/>
                  <p:pic>
                    <p:nvPicPr>
                      <p:cNvPr id="0" name=""/>
                      <p:cNvPicPr>
                        <a:picLocks noChangeAspect="1" noChangeArrowheads="1"/>
                      </p:cNvPicPr>
                      <p:nvPr/>
                    </p:nvPicPr>
                    <p:blipFill>
                      <a:blip r:embed="rId9"/>
                      <a:srcRect/>
                      <a:stretch>
                        <a:fillRect/>
                      </a:stretch>
                    </p:blipFill>
                    <p:spPr bwMode="auto">
                      <a:xfrm>
                        <a:off x="1941513" y="5529263"/>
                        <a:ext cx="522605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3259323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9C8F070-DDDB-144A-9372-A08AAC8B1897}" type="slidenum">
              <a:rPr lang="en-US" sz="1400">
                <a:solidFill>
                  <a:srgbClr val="000000"/>
                </a:solidFill>
              </a:rPr>
              <a:pPr eaLnBrk="1" hangingPunct="1"/>
              <a:t>8</a:t>
            </a:fld>
            <a:endParaRPr lang="en-US" sz="1400" dirty="0">
              <a:solidFill>
                <a:srgbClr val="000000"/>
              </a:solidFill>
            </a:endParaRPr>
          </a:p>
        </p:txBody>
      </p:sp>
      <p:sp>
        <p:nvSpPr>
          <p:cNvPr id="7174" name="Text Box 2"/>
          <p:cNvSpPr txBox="1">
            <a:spLocks noChangeArrowheads="1"/>
          </p:cNvSpPr>
          <p:nvPr/>
        </p:nvSpPr>
        <p:spPr bwMode="auto">
          <a:xfrm>
            <a:off x="990600" y="762000"/>
            <a:ext cx="777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0" dirty="0">
                <a:solidFill>
                  <a:srgbClr val="000000"/>
                </a:solidFill>
                <a:latin typeface="Times" charset="0"/>
              </a:rPr>
              <a:t>Planck</a:t>
            </a:r>
            <a:r>
              <a:rPr lang="ja-JP" altLang="en-US" b="0">
                <a:solidFill>
                  <a:srgbClr val="000000"/>
                </a:solidFill>
                <a:latin typeface="Times" charset="0"/>
              </a:rPr>
              <a:t>’</a:t>
            </a:r>
            <a:r>
              <a:rPr lang="en-US" b="0" dirty="0">
                <a:solidFill>
                  <a:srgbClr val="000000"/>
                </a:solidFill>
                <a:latin typeface="Times" charset="0"/>
              </a:rPr>
              <a:t>s Law says that the energy of a photon is proportional to its frequency.</a:t>
            </a:r>
          </a:p>
          <a:p>
            <a:endParaRPr lang="en-US" b="0" dirty="0">
              <a:solidFill>
                <a:srgbClr val="000000"/>
              </a:solidFill>
              <a:latin typeface="Times" charset="0"/>
            </a:endParaRPr>
          </a:p>
        </p:txBody>
      </p:sp>
      <p:graphicFrame>
        <p:nvGraphicFramePr>
          <p:cNvPr id="7170" name="Object 3"/>
          <p:cNvGraphicFramePr>
            <a:graphicFrameLocks noChangeAspect="1"/>
          </p:cNvGraphicFramePr>
          <p:nvPr/>
        </p:nvGraphicFramePr>
        <p:xfrm>
          <a:off x="3736975" y="1731963"/>
          <a:ext cx="2359025" cy="725487"/>
        </p:xfrm>
        <a:graphic>
          <a:graphicData uri="http://schemas.openxmlformats.org/presentationml/2006/ole">
            <mc:AlternateContent xmlns:mc="http://schemas.openxmlformats.org/markup-compatibility/2006">
              <mc:Choice xmlns:v="urn:schemas-microsoft-com:vml" Requires="v">
                <p:oleObj spid="_x0000_s75794" name="Equation" r:id="rId4" imgW="660240" imgH="203040" progId="Equation.3">
                  <p:embed/>
                </p:oleObj>
              </mc:Choice>
              <mc:Fallback>
                <p:oleObj name="Equation" r:id="rId4" imgW="66024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6975" y="1731963"/>
                        <a:ext cx="235902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75" name="Text Box 4"/>
          <p:cNvSpPr txBox="1">
            <a:spLocks noChangeArrowheads="1"/>
          </p:cNvSpPr>
          <p:nvPr/>
        </p:nvSpPr>
        <p:spPr bwMode="auto">
          <a:xfrm>
            <a:off x="1143000" y="2971800"/>
            <a:ext cx="7032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0" dirty="0">
                <a:solidFill>
                  <a:srgbClr val="000000"/>
                </a:solidFill>
                <a:latin typeface="Times" charset="0"/>
              </a:rPr>
              <a:t>Where Planck</a:t>
            </a:r>
            <a:r>
              <a:rPr lang="ja-JP" altLang="en-US" b="0" dirty="0">
                <a:solidFill>
                  <a:srgbClr val="000000"/>
                </a:solidFill>
                <a:latin typeface="Times" charset="0"/>
              </a:rPr>
              <a:t>’</a:t>
            </a:r>
            <a:r>
              <a:rPr lang="en-US" b="0" dirty="0">
                <a:solidFill>
                  <a:srgbClr val="000000"/>
                </a:solidFill>
                <a:latin typeface="Times" charset="0"/>
              </a:rPr>
              <a:t>s Const., h = 6.6x10</a:t>
            </a:r>
            <a:r>
              <a:rPr lang="en-US" b="0" baseline="30000" dirty="0">
                <a:solidFill>
                  <a:srgbClr val="000000"/>
                </a:solidFill>
                <a:latin typeface="Times" charset="0"/>
              </a:rPr>
              <a:t>-34</a:t>
            </a:r>
            <a:r>
              <a:rPr lang="en-US" b="0" dirty="0">
                <a:solidFill>
                  <a:srgbClr val="000000"/>
                </a:solidFill>
                <a:latin typeface="Times" charset="0"/>
              </a:rPr>
              <a:t> Js</a:t>
            </a:r>
          </a:p>
          <a:p>
            <a:endParaRPr lang="en-US" b="0" dirty="0">
              <a:solidFill>
                <a:srgbClr val="000000"/>
              </a:solidFill>
              <a:latin typeface="Times" charset="0"/>
            </a:endParaRPr>
          </a:p>
          <a:p>
            <a:pPr eaLnBrk="1" hangingPunct="1"/>
            <a:r>
              <a:rPr lang="en-US" b="0" dirty="0">
                <a:solidFill>
                  <a:srgbClr val="000000"/>
                </a:solidFill>
              </a:rPr>
              <a:t>The energy associated with a mole of photons at a given</a:t>
            </a:r>
          </a:p>
          <a:p>
            <a:pPr eaLnBrk="1" hangingPunct="1"/>
            <a:r>
              <a:rPr lang="en-US" b="0" dirty="0">
                <a:solidFill>
                  <a:srgbClr val="000000"/>
                </a:solidFill>
              </a:rPr>
              <a:t>wavelength in nm is:</a:t>
            </a:r>
            <a:endParaRPr lang="en-US" b="0" dirty="0">
              <a:solidFill>
                <a:srgbClr val="000000"/>
              </a:solidFill>
              <a:latin typeface="Times" charset="0"/>
            </a:endParaRPr>
          </a:p>
        </p:txBody>
      </p:sp>
      <p:graphicFrame>
        <p:nvGraphicFramePr>
          <p:cNvPr id="7171" name="Object 7"/>
          <p:cNvGraphicFramePr>
            <a:graphicFrameLocks noChangeAspect="1"/>
          </p:cNvGraphicFramePr>
          <p:nvPr/>
        </p:nvGraphicFramePr>
        <p:xfrm>
          <a:off x="2057400" y="4953000"/>
          <a:ext cx="5310188" cy="762000"/>
        </p:xfrm>
        <a:graphic>
          <a:graphicData uri="http://schemas.openxmlformats.org/presentationml/2006/ole">
            <mc:AlternateContent xmlns:mc="http://schemas.openxmlformats.org/markup-compatibility/2006">
              <mc:Choice xmlns:v="urn:schemas-microsoft-com:vml" Requires="v">
                <p:oleObj spid="_x0000_s75795" name="Equation" r:id="rId6" imgW="1587240" imgH="228600" progId="Equation.3">
                  <p:embed/>
                </p:oleObj>
              </mc:Choice>
              <mc:Fallback>
                <p:oleObj name="Equation" r:id="rId6" imgW="15872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953000"/>
                        <a:ext cx="53101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2096399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p:nvPr>
        </p:nvSpPr>
        <p:spPr>
          <a:xfrm>
            <a:off x="609600" y="838200"/>
            <a:ext cx="7772400" cy="5791200"/>
          </a:xfrm>
        </p:spPr>
        <p:txBody>
          <a:bodyPr/>
          <a:lstStyle/>
          <a:p>
            <a:pPr marL="0" indent="0">
              <a:buFont typeface="Wingdings" charset="0"/>
              <a:buNone/>
            </a:pPr>
            <a:r>
              <a:rPr lang="en-US" sz="2000" dirty="0" smtClean="0"/>
              <a:t>Summary: t</a:t>
            </a:r>
            <a:r>
              <a:rPr lang="en-US" sz="2000" dirty="0" smtClean="0"/>
              <a:t>he </a:t>
            </a:r>
            <a:r>
              <a:rPr lang="en-US" sz="2000" dirty="0"/>
              <a:t>Stephan </a:t>
            </a:r>
            <a:r>
              <a:rPr lang="en-US" sz="2000" dirty="0" smtClean="0"/>
              <a:t>Boltzmann </a:t>
            </a:r>
            <a:r>
              <a:rPr lang="en-US" sz="2000" dirty="0"/>
              <a:t>Law and </a:t>
            </a:r>
            <a:r>
              <a:rPr lang="en-US" sz="2000" dirty="0" smtClean="0"/>
              <a:t>Wien</a:t>
            </a:r>
            <a:r>
              <a:rPr lang="ja-JP" altLang="en-US" sz="2000" dirty="0" smtClean="0">
                <a:latin typeface="Arial"/>
              </a:rPr>
              <a:t>’</a:t>
            </a:r>
            <a:r>
              <a:rPr lang="en-US" sz="2000" dirty="0" smtClean="0"/>
              <a:t>s </a:t>
            </a:r>
            <a:r>
              <a:rPr lang="en-US" sz="2000" dirty="0"/>
              <a:t>Law are a consequence of Planck</a:t>
            </a:r>
            <a:r>
              <a:rPr lang="ja-JP" altLang="en-US" sz="2000" dirty="0">
                <a:latin typeface="Arial"/>
              </a:rPr>
              <a:t>’</a:t>
            </a:r>
            <a:r>
              <a:rPr lang="en-US" sz="2000" dirty="0"/>
              <a:t>s function:</a:t>
            </a:r>
          </a:p>
          <a:p>
            <a:pPr marL="0" indent="0">
              <a:buFont typeface="Wingdings" charset="0"/>
              <a:buNone/>
            </a:pPr>
            <a:endParaRPr lang="en-US" sz="2000" dirty="0"/>
          </a:p>
          <a:p>
            <a:pPr marL="0" indent="0">
              <a:buFont typeface="Wingdings" charset="0"/>
              <a:buNone/>
            </a:pPr>
            <a:endParaRPr lang="en-US" sz="2000" dirty="0"/>
          </a:p>
          <a:p>
            <a:pPr marL="0" indent="0"/>
            <a:r>
              <a:rPr lang="en-US" sz="2000" dirty="0"/>
              <a:t>Differentiate wrt </a:t>
            </a:r>
            <a:r>
              <a:rPr lang="en-US" sz="2000" dirty="0">
                <a:cs typeface="Times New Roman" charset="0"/>
              </a:rPr>
              <a:t>λ and find maximum to get </a:t>
            </a:r>
            <a:r>
              <a:rPr lang="en-US" sz="2000" dirty="0" smtClean="0">
                <a:cs typeface="Times New Roman" charset="0"/>
              </a:rPr>
              <a:t>Wien</a:t>
            </a:r>
            <a:r>
              <a:rPr lang="ja-JP" altLang="en-US" sz="2000" dirty="0" smtClean="0">
                <a:latin typeface="Arial"/>
                <a:cs typeface="Times New Roman" charset="0"/>
              </a:rPr>
              <a:t>’</a:t>
            </a:r>
            <a:r>
              <a:rPr lang="en-US" sz="2000" dirty="0" smtClean="0">
                <a:cs typeface="Times New Roman" charset="0"/>
              </a:rPr>
              <a:t>s </a:t>
            </a:r>
            <a:r>
              <a:rPr lang="en-US" sz="2000" dirty="0">
                <a:cs typeface="Times New Roman" charset="0"/>
              </a:rPr>
              <a:t>Law.</a:t>
            </a:r>
          </a:p>
          <a:p>
            <a:pPr marL="0" indent="0"/>
            <a:r>
              <a:rPr lang="en-US" sz="2000" dirty="0">
                <a:cs typeface="Times New Roman" charset="0"/>
              </a:rPr>
              <a:t>Integrate wrt λ to find Stephan </a:t>
            </a:r>
            <a:r>
              <a:rPr lang="en-US" sz="2000" dirty="0" smtClean="0">
                <a:cs typeface="Times New Roman" charset="0"/>
              </a:rPr>
              <a:t>Boltzmann </a:t>
            </a:r>
            <a:r>
              <a:rPr lang="en-US" sz="2000" dirty="0">
                <a:cs typeface="Times New Roman" charset="0"/>
              </a:rPr>
              <a:t>Law.</a:t>
            </a:r>
          </a:p>
          <a:p>
            <a:pPr marL="0" indent="0"/>
            <a:r>
              <a:rPr lang="en-US" sz="2000" dirty="0">
                <a:cs typeface="Times New Roman" charset="0"/>
              </a:rPr>
              <a:t>Atmospheric O</a:t>
            </a:r>
            <a:r>
              <a:rPr lang="en-US" sz="2000" dirty="0">
                <a:cs typeface="Arial Unicode MS" charset="0"/>
              </a:rPr>
              <a:t>₂ and O₃ absorbs most of UV.</a:t>
            </a:r>
          </a:p>
          <a:p>
            <a:pPr marL="0" indent="0"/>
            <a:r>
              <a:rPr lang="en-US" sz="2000" dirty="0">
                <a:cs typeface="Arial Unicode MS" charset="0"/>
              </a:rPr>
              <a:t>H₂O &amp; CO₂ absorbs most of IR.</a:t>
            </a:r>
          </a:p>
          <a:p>
            <a:pPr marL="0" indent="0"/>
            <a:r>
              <a:rPr lang="en-US" sz="2000" dirty="0">
                <a:cs typeface="Arial Unicode MS" charset="0"/>
              </a:rPr>
              <a:t>Small fraction of atmospheric gases do most of the absorbing.</a:t>
            </a:r>
          </a:p>
          <a:p>
            <a:pPr marL="0" indent="0"/>
            <a:r>
              <a:rPr lang="en-US" sz="2000" dirty="0">
                <a:cs typeface="Arial Unicode MS" charset="0"/>
              </a:rPr>
              <a:t>Visible </a:t>
            </a:r>
            <a:r>
              <a:rPr lang="ja-JP" altLang="en-US" sz="2000" dirty="0">
                <a:latin typeface="Arial"/>
                <a:cs typeface="Arial Unicode MS" charset="0"/>
              </a:rPr>
              <a:t>“</a:t>
            </a:r>
            <a:r>
              <a:rPr lang="en-US" sz="2000" dirty="0">
                <a:cs typeface="Arial Unicode MS" charset="0"/>
              </a:rPr>
              <a:t>window</a:t>
            </a:r>
            <a:r>
              <a:rPr lang="ja-JP" altLang="en-US" sz="2000" dirty="0">
                <a:latin typeface="Arial"/>
                <a:cs typeface="Arial Unicode MS" charset="0"/>
              </a:rPr>
              <a:t>”</a:t>
            </a:r>
            <a:endParaRPr lang="en-US" sz="2000" dirty="0">
              <a:cs typeface="Arial Unicode MS" charset="0"/>
            </a:endParaRPr>
          </a:p>
          <a:p>
            <a:pPr marL="0" indent="0"/>
            <a:r>
              <a:rPr lang="en-US" sz="2000" dirty="0">
                <a:cs typeface="Arial Unicode MS" charset="0"/>
              </a:rPr>
              <a:t>IR window between 8 to 10 </a:t>
            </a:r>
            <a:r>
              <a:rPr lang="en-US" sz="2000" dirty="0">
                <a:cs typeface="Times New Roman" charset="0"/>
              </a:rPr>
              <a:t>μm (note ozone)</a:t>
            </a:r>
          </a:p>
          <a:p>
            <a:pPr marL="0" indent="0"/>
            <a:r>
              <a:rPr lang="en-US" sz="2000" b="1" dirty="0">
                <a:cs typeface="Arial Unicode MS" charset="0"/>
              </a:rPr>
              <a:t>Ozone</a:t>
            </a:r>
            <a:r>
              <a:rPr lang="en-US" sz="2000" dirty="0">
                <a:cs typeface="Arial Unicode MS" charset="0"/>
              </a:rPr>
              <a:t> sets solar intensity in UV at the Earth</a:t>
            </a:r>
            <a:r>
              <a:rPr lang="ja-JP" altLang="en-US" sz="2000" dirty="0">
                <a:latin typeface="Arial"/>
                <a:cs typeface="Arial Unicode MS" charset="0"/>
              </a:rPr>
              <a:t>’</a:t>
            </a:r>
            <a:r>
              <a:rPr lang="en-US" sz="2000" dirty="0">
                <a:cs typeface="Arial Unicode MS" charset="0"/>
              </a:rPr>
              <a:t>s surface</a:t>
            </a:r>
          </a:p>
          <a:p>
            <a:pPr marL="0" indent="0">
              <a:buFont typeface="Wingdings" charset="0"/>
              <a:buNone/>
            </a:pPr>
            <a:endParaRPr lang="en-US" sz="2000" b="1" dirty="0">
              <a:cs typeface="Arial Unicode MS" charset="0"/>
            </a:endParaRPr>
          </a:p>
          <a:p>
            <a:pPr marL="0" indent="0">
              <a:buFont typeface="Wingdings" charset="0"/>
              <a:buNone/>
            </a:pPr>
            <a:r>
              <a:rPr lang="en-US" sz="2000" b="1" dirty="0">
                <a:cs typeface="Arial Unicode MS" charset="0"/>
              </a:rPr>
              <a:t>Seasons</a:t>
            </a:r>
            <a:r>
              <a:rPr lang="en-US" sz="2000" dirty="0">
                <a:cs typeface="Arial Unicode MS" charset="0"/>
              </a:rPr>
              <a:t> are caused by the tilt of the Earth.  The angle of incidence (not the distance for the sun) controls the amount of radiation reaching a given area.</a:t>
            </a:r>
            <a:endParaRPr lang="en-US" sz="2000" b="1" dirty="0">
              <a:cs typeface="Arial Unicode MS" charset="0"/>
            </a:endParaRPr>
          </a:p>
        </p:txBody>
      </p:sp>
      <p:graphicFrame>
        <p:nvGraphicFramePr>
          <p:cNvPr id="5124" name="Object 4"/>
          <p:cNvGraphicFramePr>
            <a:graphicFrameLocks noChangeAspect="1"/>
          </p:cNvGraphicFramePr>
          <p:nvPr>
            <p:extLst>
              <p:ext uri="{D42A27DB-BD31-4B8C-83A1-F6EECF244321}">
                <p14:modId xmlns:p14="http://schemas.microsoft.com/office/powerpoint/2010/main" val="1946701497"/>
              </p:ext>
            </p:extLst>
          </p:nvPr>
        </p:nvGraphicFramePr>
        <p:xfrm>
          <a:off x="4267200" y="1219200"/>
          <a:ext cx="2895600" cy="990600"/>
        </p:xfrm>
        <a:graphic>
          <a:graphicData uri="http://schemas.openxmlformats.org/presentationml/2006/ole">
            <mc:AlternateContent xmlns:mc="http://schemas.openxmlformats.org/markup-compatibility/2006">
              <mc:Choice xmlns:v="urn:schemas-microsoft-com:vml" Requires="v">
                <p:oleObj spid="_x0000_s5134" name="Equation" r:id="rId4" imgW="1384200" imgH="444240" progId="Equation.3">
                  <p:embed/>
                </p:oleObj>
              </mc:Choice>
              <mc:Fallback>
                <p:oleObj name="Equation" r:id="rId4" imgW="138420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219200"/>
                        <a:ext cx="2895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63F80483-2ACD-6C49-BB9C-FEA8A9DBB623}" type="slidenum">
              <a:rPr lang="en-US" smtClean="0"/>
              <a:pPr/>
              <a:t>9</a:t>
            </a:fld>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396</TotalTime>
  <Words>735</Words>
  <Application>Microsoft Macintosh PowerPoint</Application>
  <PresentationFormat>On-screen Show (4:3)</PresentationFormat>
  <Paragraphs>142</Paragraphs>
  <Slides>17</Slides>
  <Notes>16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17</vt:i4>
      </vt:variant>
    </vt:vector>
  </HeadingPairs>
  <TitlesOfParts>
    <vt:vector size="21" baseType="lpstr">
      <vt:lpstr>Office Theme</vt:lpstr>
      <vt:lpstr>1_Office Theme</vt:lpstr>
      <vt:lpstr>Equation</vt:lpstr>
      <vt:lpstr>Microsoft Equation</vt:lpstr>
      <vt:lpstr>Lecture 4 Radiation Basics</vt:lpstr>
      <vt:lpstr>ELECTROMAGNETIC RADIATION</vt:lpstr>
      <vt:lpstr>Electromagnetic spectrum</vt:lpstr>
      <vt:lpstr>UV-Visible - IR SOLAR SPECTRUM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Thermodynamics and Radiation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cp:lastModifiedBy>R. Dickerson</cp:lastModifiedBy>
  <cp:revision>27</cp:revision>
  <dcterms:modified xsi:type="dcterms:W3CDTF">2016-02-09T18:31:28Z</dcterms:modified>
</cp:coreProperties>
</file>