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5.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71" r:id="rId2"/>
    <p:sldId id="286" r:id="rId3"/>
    <p:sldId id="272" r:id="rId4"/>
    <p:sldId id="273" r:id="rId5"/>
    <p:sldId id="290" r:id="rId6"/>
    <p:sldId id="264" r:id="rId7"/>
    <p:sldId id="265" r:id="rId8"/>
    <p:sldId id="267" r:id="rId9"/>
    <p:sldId id="268" r:id="rId10"/>
    <p:sldId id="274" r:id="rId11"/>
    <p:sldId id="276" r:id="rId12"/>
    <p:sldId id="277" r:id="rId13"/>
    <p:sldId id="269" r:id="rId14"/>
    <p:sldId id="278" r:id="rId15"/>
    <p:sldId id="294" r:id="rId16"/>
    <p:sldId id="287" r:id="rId17"/>
    <p:sldId id="283" r:id="rId18"/>
    <p:sldId id="296" r:id="rId19"/>
    <p:sldId id="297" r:id="rId20"/>
    <p:sldId id="288" r:id="rId21"/>
    <p:sldId id="281" r:id="rId22"/>
    <p:sldId id="291" r:id="rId23"/>
    <p:sldId id="292" r:id="rId24"/>
    <p:sldId id="328" r:id="rId25"/>
    <p:sldId id="298" r:id="rId26"/>
    <p:sldId id="307" r:id="rId27"/>
    <p:sldId id="301" r:id="rId28"/>
    <p:sldId id="309" r:id="rId29"/>
    <p:sldId id="310" r:id="rId30"/>
    <p:sldId id="311" r:id="rId31"/>
    <p:sldId id="312" r:id="rId32"/>
    <p:sldId id="313" r:id="rId33"/>
    <p:sldId id="314" r:id="rId34"/>
    <p:sldId id="315" r:id="rId35"/>
    <p:sldId id="316" r:id="rId36"/>
    <p:sldId id="317" r:id="rId37"/>
    <p:sldId id="318" r:id="rId38"/>
    <p:sldId id="319" r:id="rId39"/>
    <p:sldId id="320" r:id="rId40"/>
    <p:sldId id="321" r:id="rId41"/>
    <p:sldId id="322" r:id="rId42"/>
    <p:sldId id="323" r:id="rId43"/>
    <p:sldId id="324" r:id="rId44"/>
    <p:sldId id="325" r:id="rId45"/>
    <p:sldId id="326" r:id="rId46"/>
    <p:sldId id="327"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400"/>
    <a:srgbClr val="FFFB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03" autoAdjust="0"/>
    <p:restoredTop sz="99702" autoAdjust="0"/>
  </p:normalViewPr>
  <p:slideViewPr>
    <p:cSldViewPr snapToGrid="0" snapToObjects="1">
      <p:cViewPr>
        <p:scale>
          <a:sx n="162" d="100"/>
          <a:sy n="162" d="100"/>
        </p:scale>
        <p:origin x="96" y="-7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4" d="100"/>
        <a:sy n="74" d="100"/>
      </p:scale>
      <p:origin x="0" y="0"/>
    </p:cViewPr>
  </p:sorterViewPr>
  <p:notesViewPr>
    <p:cSldViewPr snapToGrid="0" snapToObjects="1">
      <p:cViewPr varScale="1">
        <p:scale>
          <a:sx n="134" d="100"/>
          <a:sy n="134" d="100"/>
        </p:scale>
        <p:origin x="-4488"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image" Target="../media/image3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6CE83F-4287-3E4F-AF9A-2E13EBD0FEB4}" type="datetimeFigureOut">
              <a:rPr lang="en-US" smtClean="0"/>
              <a:pPr/>
              <a:t>4/12/18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133A06-856A-8E49-897A-C7E165D01D89}" type="slidenum">
              <a:rPr lang="en-US" smtClean="0"/>
              <a:pPr/>
              <a:t>‹#›</a:t>
            </a:fld>
            <a:endParaRPr lang="en-US"/>
          </a:p>
        </p:txBody>
      </p:sp>
    </p:spTree>
    <p:extLst>
      <p:ext uri="{BB962C8B-B14F-4D97-AF65-F5344CB8AC3E}">
        <p14:creationId xmlns:p14="http://schemas.microsoft.com/office/powerpoint/2010/main" val="6116578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133A06-856A-8E49-897A-C7E165D01D8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p:spPr>
        <p:txBody>
          <a:bodyPr/>
          <a:lstStyle/>
          <a:p>
            <a:r>
              <a:rPr lang="fr-FR">
                <a:latin typeface="Times New Roman" pitchFamily="-101" charset="0"/>
              </a:rPr>
              <a:t>En présence d’erreurs (</a:t>
            </a:r>
            <a:r>
              <a:rPr lang="fr-FR" b="1">
                <a:latin typeface="Times New Roman" pitchFamily="-101" charset="0"/>
                <a:sym typeface="Symbol" pitchFamily="-101" charset="2"/>
              </a:rPr>
              <a:t>0</a:t>
            </a:r>
            <a:r>
              <a:rPr lang="fr-FR">
                <a:latin typeface="Times New Roman" pitchFamily="-101" charset="0"/>
              </a:rPr>
              <a:t>), seule une solution statistique est possible. </a:t>
            </a:r>
          </a:p>
          <a:p>
            <a:r>
              <a:rPr lang="fr-FR">
                <a:latin typeface="Times New Roman" pitchFamily="-101" charset="0"/>
              </a:rPr>
              <a:t>On doit utiliser une </a:t>
            </a:r>
            <a:r>
              <a:rPr lang="fr-FR" b="1">
                <a:latin typeface="Times New Roman" pitchFamily="-101" charset="0"/>
              </a:rPr>
              <a:t>information « a priori »</a:t>
            </a:r>
            <a:r>
              <a:rPr lang="fr-FR">
                <a:latin typeface="Times New Roman" pitchFamily="-101" charset="0"/>
              </a:rPr>
              <a:t> sur la solution recherchée: moyenne et variabilité.</a:t>
            </a:r>
          </a:p>
          <a:p>
            <a:r>
              <a:rPr lang="fr-FR">
                <a:latin typeface="Times New Roman" pitchFamily="-101" charset="0"/>
              </a:rPr>
              <a:t>On va rechercher une</a:t>
            </a:r>
            <a:r>
              <a:rPr lang="fr-FR" b="1">
                <a:latin typeface="Times New Roman" pitchFamily="-101" charset="0"/>
              </a:rPr>
              <a:t> estimation optimale de x</a:t>
            </a:r>
            <a:r>
              <a:rPr lang="fr-FR">
                <a:latin typeface="Times New Roman" pitchFamily="-101" charset="0"/>
              </a:rPr>
              <a:t>. </a:t>
            </a:r>
            <a:endParaRPr lang="fr-FR" b="1">
              <a:latin typeface="Times New Roman" pitchFamily="-101" charset="0"/>
            </a:endParaRPr>
          </a:p>
          <a:p>
            <a:endParaRPr lang="en-US">
              <a:latin typeface="Times New Roman" pitchFamily="-101" charset="0"/>
            </a:endParaRPr>
          </a:p>
        </p:txBody>
      </p:sp>
      <p:sp>
        <p:nvSpPr>
          <p:cNvPr id="17412" name="Slide Number Placeholder 3"/>
          <p:cNvSpPr>
            <a:spLocks noGrp="1"/>
          </p:cNvSpPr>
          <p:nvPr>
            <p:ph type="sldNum" sz="quarter" idx="5"/>
          </p:nvPr>
        </p:nvSpPr>
        <p:spPr>
          <a:noFill/>
        </p:spPr>
        <p:txBody>
          <a:bodyPr/>
          <a:lstStyle/>
          <a:p>
            <a:fld id="{A6A601B5-6B2D-4048-9588-56CB6306F4BF}" type="slidenum">
              <a:rPr lang="en-US"/>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8"/>
          <p:cNvSpPr>
            <a:spLocks noGrp="1" noChangeArrowheads="1"/>
          </p:cNvSpPr>
          <p:nvPr>
            <p:ph type="sldNum" sz="quarter"/>
          </p:nvPr>
        </p:nvSpPr>
        <p:spPr>
          <a:noFill/>
        </p:spPr>
        <p:txBody>
          <a:bodyPr/>
          <a:lstStyle/>
          <a:p>
            <a:fld id="{A34A029C-D02B-0C45-9A9F-66E983218DF4}" type="slidenum">
              <a:rPr lang="en-GB"/>
              <a:pPr/>
              <a:t>16</a:t>
            </a:fld>
            <a:endParaRPr lang="en-GB"/>
          </a:p>
        </p:txBody>
      </p:sp>
      <p:sp>
        <p:nvSpPr>
          <p:cNvPr id="6656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66564" name="Text Box 2"/>
          <p:cNvSpPr txBox="1">
            <a:spLocks noGrp="1" noChangeArrowheads="1"/>
          </p:cNvSpPr>
          <p:nvPr>
            <p:ph type="body"/>
          </p:nvPr>
        </p:nvSpPr>
        <p:spPr>
          <a:xfrm>
            <a:off x="685800" y="4343400"/>
            <a:ext cx="5486400" cy="4114800"/>
          </a:xfrm>
          <a:noFill/>
          <a:ln/>
        </p:spPr>
        <p:txBody>
          <a:bodyPr/>
          <a:lstStyle/>
          <a:p>
            <a:pPr eaLnBrk="1" hangingPunct="1">
              <a:spcBef>
                <a:spcPct val="0"/>
              </a:spcBef>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atin typeface="Calibri" charset="0"/>
                <a:ea typeface="Arial" charset="0"/>
                <a:cs typeface="Arial" charset="0"/>
              </a:rPr>
              <a:t>Spectral plots – check email to find UMBC talk.</a:t>
            </a:r>
          </a:p>
        </p:txBody>
      </p:sp>
      <p:sp>
        <p:nvSpPr>
          <p:cNvPr id="66565"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prstTxWarp prst="textNoShape">
              <a:avLst/>
            </a:prstTxWarp>
          </a:bodyPr>
          <a:lstStyle/>
          <a:p>
            <a:pPr algn="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081964FE-25B2-4141-AABA-6BB8ECAD18A4}" type="slidenum">
              <a:rPr lang="en-GB" sz="1200">
                <a:solidFill>
                  <a:srgbClr val="000000"/>
                </a:solidFill>
              </a:rPr>
              <a:pPr algn="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16</a:t>
            </a:fld>
            <a:endParaRPr lang="en-GB" sz="12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133A06-856A-8E49-897A-C7E165D01D89}"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E7794A-1872-B74D-B13D-126F41E3E86D}" type="slidenum">
              <a:rPr lang="en-US"/>
              <a:pPr/>
              <a:t>18</a:t>
            </a:fld>
            <a:endParaRPr lang="en-US"/>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8"/>
          <p:cNvSpPr>
            <a:spLocks noGrp="1" noChangeArrowheads="1"/>
          </p:cNvSpPr>
          <p:nvPr>
            <p:ph type="sldNum" sz="quarter"/>
          </p:nvPr>
        </p:nvSpPr>
        <p:spPr>
          <a:noFill/>
        </p:spPr>
        <p:txBody>
          <a:bodyPr/>
          <a:lstStyle/>
          <a:p>
            <a:fld id="{A34A029C-D02B-0C45-9A9F-66E983218DF4}" type="slidenum">
              <a:rPr lang="en-GB"/>
              <a:pPr/>
              <a:t>20</a:t>
            </a:fld>
            <a:endParaRPr lang="en-GB"/>
          </a:p>
        </p:txBody>
      </p:sp>
      <p:sp>
        <p:nvSpPr>
          <p:cNvPr id="6656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66564" name="Text Box 2"/>
          <p:cNvSpPr txBox="1">
            <a:spLocks noGrp="1" noChangeArrowheads="1"/>
          </p:cNvSpPr>
          <p:nvPr>
            <p:ph type="body"/>
          </p:nvPr>
        </p:nvSpPr>
        <p:spPr>
          <a:xfrm>
            <a:off x="685800" y="4343400"/>
            <a:ext cx="5486400" cy="4114800"/>
          </a:xfrm>
          <a:noFill/>
          <a:ln/>
        </p:spPr>
        <p:txBody>
          <a:bodyPr/>
          <a:lstStyle/>
          <a:p>
            <a:pPr eaLnBrk="1" hangingPunct="1">
              <a:spcBef>
                <a:spcPct val="0"/>
              </a:spcBef>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atin typeface="Calibri" charset="0"/>
                <a:ea typeface="Arial" charset="0"/>
                <a:cs typeface="Arial" charset="0"/>
              </a:rPr>
              <a:t>Spectral plots – check email to find UMBC talk.</a:t>
            </a:r>
          </a:p>
        </p:txBody>
      </p:sp>
      <p:sp>
        <p:nvSpPr>
          <p:cNvPr id="66565"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prstTxWarp prst="textNoShape">
              <a:avLst/>
            </a:prstTxWarp>
          </a:bodyPr>
          <a:lstStyle/>
          <a:p>
            <a:pPr algn="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081964FE-25B2-4141-AABA-6BB8ECAD18A4}" type="slidenum">
              <a:rPr lang="en-GB" sz="1200">
                <a:solidFill>
                  <a:srgbClr val="000000"/>
                </a:solidFill>
              </a:rPr>
              <a:pPr algn="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20</a:t>
            </a:fld>
            <a:endParaRPr lang="en-GB" sz="12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6" name="Slide Number Placeholder 3"/>
          <p:cNvSpPr>
            <a:spLocks noGrp="1"/>
          </p:cNvSpPr>
          <p:nvPr>
            <p:ph type="sldNum" sz="quarter" idx="5"/>
          </p:nvPr>
        </p:nvSpPr>
        <p:spPr>
          <a:noFill/>
        </p:spPr>
        <p:txBody>
          <a:bodyPr/>
          <a:lstStyle/>
          <a:p>
            <a:fld id="{18BE561C-67A3-A944-B2D9-6A47577137C7}" type="slidenum">
              <a:rPr lang="en-US"/>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D3B2E6-CC4A-B04F-B070-50C06A9A94FC}" type="slidenum">
              <a:rPr lang="en-US" altLang="zh-CN"/>
              <a:pPr/>
              <a:t>22</a:t>
            </a:fld>
            <a:endParaRPr lang="en-US" altLang="zh-CN"/>
          </a:p>
        </p:txBody>
      </p:sp>
      <p:sp>
        <p:nvSpPr>
          <p:cNvPr id="15362" name="Rectangle 2"/>
          <p:cNvSpPr>
            <a:spLocks noGrp="1" noRot="1" noChangeAspect="1" noChangeArrowheads="1" noTextEdit="1"/>
          </p:cNvSpPr>
          <p:nvPr>
            <p:ph type="sldImg"/>
          </p:nvPr>
        </p:nvSpPr>
        <p:spPr>
          <a:xfrm>
            <a:off x="1144588" y="685800"/>
            <a:ext cx="4572000" cy="3429000"/>
          </a:xfrm>
          <a:ln/>
        </p:spPr>
      </p:sp>
      <p:sp>
        <p:nvSpPr>
          <p:cNvPr id="15363" name="Rectangle 3"/>
          <p:cNvSpPr>
            <a:spLocks noGrp="1" noChangeArrowheads="1"/>
          </p:cNvSpPr>
          <p:nvPr>
            <p:ph type="body" idx="1"/>
          </p:nvPr>
        </p:nvSpPr>
        <p:spPr>
          <a:noFill/>
        </p:spPr>
        <p:txBody>
          <a:bodyPr lIns="91432" tIns="45716" rIns="91432" bIns="45716"/>
          <a:lstStyle/>
          <a:p>
            <a:r>
              <a:rPr lang="en-US" altLang="ja-JP"/>
              <a:t>Connection in temporal evolution</a:t>
            </a:r>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FEFA05-860D-E34E-9E37-03E1DA461D4D}" type="slidenum">
              <a:rPr lang="en-US" altLang="zh-CN"/>
              <a:pPr/>
              <a:t>23</a:t>
            </a:fld>
            <a:endParaRPr lang="en-US" altLang="zh-CN"/>
          </a:p>
        </p:txBody>
      </p:sp>
      <p:sp>
        <p:nvSpPr>
          <p:cNvPr id="13314" name="Rectangle 2"/>
          <p:cNvSpPr>
            <a:spLocks noGrp="1" noRot="1" noChangeAspect="1" noChangeArrowheads="1" noTextEdit="1"/>
          </p:cNvSpPr>
          <p:nvPr>
            <p:ph type="sldImg"/>
          </p:nvPr>
        </p:nvSpPr>
        <p:spPr>
          <a:xfrm>
            <a:off x="1144588" y="685800"/>
            <a:ext cx="4572000" cy="3429000"/>
          </a:xfrm>
          <a:ln/>
        </p:spPr>
      </p:sp>
      <p:sp>
        <p:nvSpPr>
          <p:cNvPr id="13315" name="Rectangle 3"/>
          <p:cNvSpPr>
            <a:spLocks noGrp="1" noChangeArrowheads="1"/>
          </p:cNvSpPr>
          <p:nvPr>
            <p:ph type="body" idx="1"/>
          </p:nvPr>
        </p:nvSpPr>
        <p:spPr>
          <a:noFill/>
        </p:spPr>
        <p:txBody>
          <a:bodyPr lIns="91432" tIns="45716" rIns="91432" bIns="45716"/>
          <a:lstStyle/>
          <a:p>
            <a:r>
              <a:rPr lang="en-US" altLang="ja-JP"/>
              <a:t>Connection in temporal evolution</a:t>
            </a:r>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a:xfrm>
            <a:off x="1414463" y="1162050"/>
            <a:ext cx="4181475" cy="3136900"/>
          </a:xfrm>
          <a:ln/>
        </p:spPr>
      </p:sp>
      <p:sp>
        <p:nvSpPr>
          <p:cNvPr id="16386"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0275" eaLnBrk="1" hangingPunct="1">
              <a:spcBef>
                <a:spcPct val="0"/>
              </a:spcBef>
            </a:pPr>
            <a:endParaRPr lang="zh-CN" altLang="en-US" dirty="0">
              <a:latin typeface="Arial" charset="0"/>
              <a:ea typeface="ＭＳ Ｐゴシック" charset="-128"/>
            </a:endParaRPr>
          </a:p>
        </p:txBody>
      </p:sp>
      <p:sp>
        <p:nvSpPr>
          <p:cNvPr id="16387"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kumimoji="1" sz="2400">
                <a:solidFill>
                  <a:schemeClr val="tx1"/>
                </a:solidFill>
                <a:latin typeface="Arial" charset="0"/>
                <a:ea typeface="ＭＳ Ｐゴシック" charset="-128"/>
              </a:defRPr>
            </a:lvl1pPr>
            <a:lvl2pPr marL="742950" indent="-285750" defTabSz="931863">
              <a:defRPr kumimoji="1" sz="2400">
                <a:solidFill>
                  <a:schemeClr val="tx1"/>
                </a:solidFill>
                <a:latin typeface="Arial" charset="0"/>
                <a:ea typeface="ＭＳ Ｐゴシック" charset="-128"/>
              </a:defRPr>
            </a:lvl2pPr>
            <a:lvl3pPr marL="1143000" indent="-228600" defTabSz="931863">
              <a:defRPr kumimoji="1" sz="2400">
                <a:solidFill>
                  <a:schemeClr val="tx1"/>
                </a:solidFill>
                <a:latin typeface="Arial" charset="0"/>
                <a:ea typeface="ＭＳ Ｐゴシック" charset="-128"/>
              </a:defRPr>
            </a:lvl3pPr>
            <a:lvl4pPr marL="1600200" indent="-228600" defTabSz="931863">
              <a:defRPr kumimoji="1" sz="2400">
                <a:solidFill>
                  <a:schemeClr val="tx1"/>
                </a:solidFill>
                <a:latin typeface="Arial" charset="0"/>
                <a:ea typeface="ＭＳ Ｐゴシック" charset="-128"/>
              </a:defRPr>
            </a:lvl4pPr>
            <a:lvl5pPr marL="2057400" indent="-228600" defTabSz="931863">
              <a:defRPr kumimoji="1" sz="2400">
                <a:solidFill>
                  <a:schemeClr val="tx1"/>
                </a:solidFill>
                <a:latin typeface="Arial" charset="0"/>
                <a:ea typeface="ＭＳ Ｐゴシック" charset="-128"/>
              </a:defRPr>
            </a:lvl5pPr>
            <a:lvl6pPr marL="2514600" indent="-228600" defTabSz="931863"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defTabSz="931863"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defTabSz="931863"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defTabSz="931863" eaLnBrk="0" fontAlgn="base" hangingPunct="0">
              <a:spcBef>
                <a:spcPct val="0"/>
              </a:spcBef>
              <a:spcAft>
                <a:spcPct val="0"/>
              </a:spcAft>
              <a:defRPr kumimoji="1" sz="2400">
                <a:solidFill>
                  <a:schemeClr val="tx1"/>
                </a:solidFill>
                <a:latin typeface="Arial" charset="0"/>
                <a:ea typeface="ＭＳ Ｐゴシック" charset="-128"/>
              </a:defRPr>
            </a:lvl9pPr>
          </a:lstStyle>
          <a:p>
            <a:fld id="{2FE0EE9F-2BD7-9745-8111-60C00EB27684}" type="slidenum">
              <a:rPr kumimoji="0" lang="zh-CN" altLang="en-US" sz="1300"/>
              <a:pPr/>
              <a:t>30</a:t>
            </a:fld>
            <a:endParaRPr kumimoji="0" lang="zh-CN" altLang="en-US" sz="1300"/>
          </a:p>
        </p:txBody>
      </p:sp>
    </p:spTree>
    <p:extLst>
      <p:ext uri="{BB962C8B-B14F-4D97-AF65-F5344CB8AC3E}">
        <p14:creationId xmlns:p14="http://schemas.microsoft.com/office/powerpoint/2010/main" val="93867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a:xfrm>
            <a:off x="1414463" y="1162050"/>
            <a:ext cx="4181475" cy="3136900"/>
          </a:xfrm>
          <a:ln/>
        </p:spPr>
      </p:sp>
      <p:sp>
        <p:nvSpPr>
          <p:cNvPr id="16386"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0275" eaLnBrk="1" hangingPunct="1">
              <a:spcBef>
                <a:spcPct val="0"/>
              </a:spcBef>
            </a:pPr>
            <a:endParaRPr lang="zh-CN" altLang="en-US" dirty="0">
              <a:latin typeface="Arial" charset="0"/>
              <a:ea typeface="ＭＳ Ｐゴシック" charset="-128"/>
            </a:endParaRPr>
          </a:p>
        </p:txBody>
      </p:sp>
      <p:sp>
        <p:nvSpPr>
          <p:cNvPr id="16387"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kumimoji="1" sz="2400">
                <a:solidFill>
                  <a:schemeClr val="tx1"/>
                </a:solidFill>
                <a:latin typeface="Arial" charset="0"/>
                <a:ea typeface="ＭＳ Ｐゴシック" charset="-128"/>
              </a:defRPr>
            </a:lvl1pPr>
            <a:lvl2pPr marL="742950" indent="-285750" defTabSz="931863">
              <a:defRPr kumimoji="1" sz="2400">
                <a:solidFill>
                  <a:schemeClr val="tx1"/>
                </a:solidFill>
                <a:latin typeface="Arial" charset="0"/>
                <a:ea typeface="ＭＳ Ｐゴシック" charset="-128"/>
              </a:defRPr>
            </a:lvl2pPr>
            <a:lvl3pPr marL="1143000" indent="-228600" defTabSz="931863">
              <a:defRPr kumimoji="1" sz="2400">
                <a:solidFill>
                  <a:schemeClr val="tx1"/>
                </a:solidFill>
                <a:latin typeface="Arial" charset="0"/>
                <a:ea typeface="ＭＳ Ｐゴシック" charset="-128"/>
              </a:defRPr>
            </a:lvl3pPr>
            <a:lvl4pPr marL="1600200" indent="-228600" defTabSz="931863">
              <a:defRPr kumimoji="1" sz="2400">
                <a:solidFill>
                  <a:schemeClr val="tx1"/>
                </a:solidFill>
                <a:latin typeface="Arial" charset="0"/>
                <a:ea typeface="ＭＳ Ｐゴシック" charset="-128"/>
              </a:defRPr>
            </a:lvl4pPr>
            <a:lvl5pPr marL="2057400" indent="-228600" defTabSz="931863">
              <a:defRPr kumimoji="1" sz="2400">
                <a:solidFill>
                  <a:schemeClr val="tx1"/>
                </a:solidFill>
                <a:latin typeface="Arial" charset="0"/>
                <a:ea typeface="ＭＳ Ｐゴシック" charset="-128"/>
              </a:defRPr>
            </a:lvl5pPr>
            <a:lvl6pPr marL="2514600" indent="-228600" defTabSz="931863"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defTabSz="931863"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defTabSz="931863"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defTabSz="931863" eaLnBrk="0" fontAlgn="base" hangingPunct="0">
              <a:spcBef>
                <a:spcPct val="0"/>
              </a:spcBef>
              <a:spcAft>
                <a:spcPct val="0"/>
              </a:spcAft>
              <a:defRPr kumimoji="1" sz="2400">
                <a:solidFill>
                  <a:schemeClr val="tx1"/>
                </a:solidFill>
                <a:latin typeface="Arial" charset="0"/>
                <a:ea typeface="ＭＳ Ｐゴシック" charset="-128"/>
              </a:defRPr>
            </a:lvl9pPr>
          </a:lstStyle>
          <a:p>
            <a:fld id="{2FE0EE9F-2BD7-9745-8111-60C00EB27684}" type="slidenum">
              <a:rPr kumimoji="0" lang="zh-CN" altLang="en-US" sz="1300"/>
              <a:pPr/>
              <a:t>31</a:t>
            </a:fld>
            <a:endParaRPr kumimoji="0" lang="zh-CN" altLang="en-US" sz="1300"/>
          </a:p>
        </p:txBody>
      </p:sp>
    </p:spTree>
    <p:extLst>
      <p:ext uri="{BB962C8B-B14F-4D97-AF65-F5344CB8AC3E}">
        <p14:creationId xmlns:p14="http://schemas.microsoft.com/office/powerpoint/2010/main" val="101149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events are not isolated!</a:t>
            </a:r>
            <a:r>
              <a:rPr lang="en-US" baseline="0" dirty="0" smtClean="0"/>
              <a:t> The feedbacks and interdependence are complicated.</a:t>
            </a:r>
            <a:endParaRPr lang="en-US" dirty="0"/>
          </a:p>
        </p:txBody>
      </p:sp>
      <p:sp>
        <p:nvSpPr>
          <p:cNvPr id="4" name="Slide Number Placeholder 3"/>
          <p:cNvSpPr>
            <a:spLocks noGrp="1"/>
          </p:cNvSpPr>
          <p:nvPr>
            <p:ph type="sldNum" sz="quarter" idx="10"/>
          </p:nvPr>
        </p:nvSpPr>
        <p:spPr/>
        <p:txBody>
          <a:bodyPr/>
          <a:lstStyle/>
          <a:p>
            <a:fld id="{0E133A06-856A-8E49-897A-C7E165D01D8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8"/>
          <p:cNvSpPr>
            <a:spLocks noGrp="1" noChangeArrowheads="1"/>
          </p:cNvSpPr>
          <p:nvPr>
            <p:ph type="sldNum" sz="quarter"/>
          </p:nvPr>
        </p:nvSpPr>
        <p:spPr>
          <a:noFill/>
        </p:spPr>
        <p:txBody>
          <a:bodyPr/>
          <a:lstStyle/>
          <a:p>
            <a:fld id="{A34A029C-D02B-0C45-9A9F-66E983218DF4}" type="slidenum">
              <a:rPr lang="en-GB"/>
              <a:pPr/>
              <a:t>33</a:t>
            </a:fld>
            <a:endParaRPr lang="en-GB"/>
          </a:p>
        </p:txBody>
      </p:sp>
      <p:sp>
        <p:nvSpPr>
          <p:cNvPr id="6656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66564" name="Text Box 2"/>
          <p:cNvSpPr txBox="1">
            <a:spLocks noGrp="1" noChangeArrowheads="1"/>
          </p:cNvSpPr>
          <p:nvPr>
            <p:ph type="body"/>
          </p:nvPr>
        </p:nvSpPr>
        <p:spPr>
          <a:xfrm>
            <a:off x="685800" y="4343400"/>
            <a:ext cx="5486400" cy="4114800"/>
          </a:xfrm>
          <a:noFill/>
          <a:ln/>
        </p:spPr>
        <p:txBody>
          <a:bodyPr/>
          <a:lstStyle/>
          <a:p>
            <a:pPr eaLnBrk="1" hangingPunct="1">
              <a:spcBef>
                <a:spcPct val="0"/>
              </a:spcBef>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dirty="0">
              <a:latin typeface="Calibri" charset="0"/>
              <a:ea typeface="Arial" charset="0"/>
              <a:cs typeface="Arial" charset="0"/>
            </a:endParaRPr>
          </a:p>
        </p:txBody>
      </p:sp>
      <p:sp>
        <p:nvSpPr>
          <p:cNvPr id="66565"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prstTxWarp prst="textNoShape">
              <a:avLst/>
            </a:prstTxWarp>
          </a:bodyPr>
          <a:lstStyle/>
          <a:p>
            <a:pPr algn="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081964FE-25B2-4141-AABA-6BB8ECAD18A4}" type="slidenum">
              <a:rPr lang="en-GB" sz="1200">
                <a:solidFill>
                  <a:srgbClr val="000000"/>
                </a:solidFill>
              </a:rPr>
              <a:pPr algn="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33</a:t>
            </a:fld>
            <a:endParaRPr lang="en-GB" sz="1200">
              <a:solidFill>
                <a:srgbClr val="000000"/>
              </a:solidFill>
            </a:endParaRPr>
          </a:p>
        </p:txBody>
      </p:sp>
    </p:spTree>
    <p:extLst>
      <p:ext uri="{BB962C8B-B14F-4D97-AF65-F5344CB8AC3E}">
        <p14:creationId xmlns:p14="http://schemas.microsoft.com/office/powerpoint/2010/main" val="1018914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1125" indent="-111125">
              <a:spcAft>
                <a:spcPts val="600"/>
              </a:spcAft>
              <a:buFont typeface="Arial"/>
              <a:buChar char="•"/>
            </a:pPr>
            <a:r>
              <a:rPr lang="en-US" sz="1200" dirty="0" smtClean="0">
                <a:ln w="9000" cmpd="sng">
                  <a:solidFill>
                    <a:schemeClr val="accent4">
                      <a:shade val="50000"/>
                      <a:satMod val="120000"/>
                    </a:schemeClr>
                  </a:solidFill>
                  <a:prstDash val="solid"/>
                </a:ln>
                <a:effectLst/>
                <a:latin typeface="Comic Sans MS"/>
                <a:cs typeface="Comic Sans MS"/>
              </a:rPr>
              <a:t>AIRS NH3 retrievals use Optimal Estimation (OE) technique (Rodgers, 2000);</a:t>
            </a:r>
          </a:p>
          <a:p>
            <a:pPr marL="111125" indent="-111125">
              <a:spcAft>
                <a:spcPts val="600"/>
              </a:spcAft>
              <a:buFont typeface="Arial"/>
              <a:buChar char="•"/>
            </a:pPr>
            <a:r>
              <a:rPr lang="en-US" sz="1200" dirty="0" smtClean="0">
                <a:ln w="9000" cmpd="sng">
                  <a:solidFill>
                    <a:schemeClr val="accent4">
                      <a:shade val="50000"/>
                      <a:satMod val="120000"/>
                    </a:schemeClr>
                  </a:solidFill>
                  <a:prstDash val="solid"/>
                </a:ln>
                <a:effectLst/>
                <a:latin typeface="Comic Sans MS"/>
                <a:cs typeface="Comic Sans MS"/>
              </a:rPr>
              <a:t>CCRs and SARTA are used as in AIRS algorithm for other species;</a:t>
            </a:r>
          </a:p>
          <a:p>
            <a:endParaRPr lang="en-US" dirty="0"/>
          </a:p>
        </p:txBody>
      </p:sp>
      <p:sp>
        <p:nvSpPr>
          <p:cNvPr id="4" name="Slide Number Placeholder 3"/>
          <p:cNvSpPr>
            <a:spLocks noGrp="1"/>
          </p:cNvSpPr>
          <p:nvPr>
            <p:ph type="sldNum" sz="quarter" idx="10"/>
          </p:nvPr>
        </p:nvSpPr>
        <p:spPr/>
        <p:txBody>
          <a:bodyPr/>
          <a:lstStyle/>
          <a:p>
            <a:fld id="{0DBD0F10-4D1B-BB4A-8E13-80A8DCDB08B8}" type="slidenum">
              <a:rPr lang="en-US" smtClean="0"/>
              <a:t>34</a:t>
            </a:fld>
            <a:endParaRPr lang="en-US"/>
          </a:p>
        </p:txBody>
      </p:sp>
    </p:spTree>
    <p:extLst>
      <p:ext uri="{BB962C8B-B14F-4D97-AF65-F5344CB8AC3E}">
        <p14:creationId xmlns:p14="http://schemas.microsoft.com/office/powerpoint/2010/main" val="98118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omic Sans MS" charset="0"/>
                <a:ea typeface="Comic Sans MS" charset="0"/>
                <a:cs typeface="Comic Sans MS" charset="0"/>
              </a:rPr>
              <a:t>Black boxes are regions used for follow up trend studies. </a:t>
            </a:r>
          </a:p>
        </p:txBody>
      </p:sp>
      <p:sp>
        <p:nvSpPr>
          <p:cNvPr id="4" name="Slide Number Placeholder 3"/>
          <p:cNvSpPr>
            <a:spLocks noGrp="1"/>
          </p:cNvSpPr>
          <p:nvPr>
            <p:ph type="sldNum" sz="quarter" idx="10"/>
          </p:nvPr>
        </p:nvSpPr>
        <p:spPr/>
        <p:txBody>
          <a:bodyPr/>
          <a:lstStyle/>
          <a:p>
            <a:fld id="{0DBD0F10-4D1B-BB4A-8E13-80A8DCDB08B8}" type="slidenum">
              <a:rPr lang="en-US" smtClean="0"/>
              <a:t>42</a:t>
            </a:fld>
            <a:endParaRPr lang="en-US"/>
          </a:p>
        </p:txBody>
      </p:sp>
    </p:spTree>
    <p:extLst>
      <p:ext uri="{BB962C8B-B14F-4D97-AF65-F5344CB8AC3E}">
        <p14:creationId xmlns:p14="http://schemas.microsoft.com/office/powerpoint/2010/main" val="1132447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region is bordered by the Himalayas to the north, </a:t>
            </a:r>
            <a:r>
              <a:rPr lang="en-US" sz="1200" kern="1200" dirty="0" err="1" smtClean="0">
                <a:solidFill>
                  <a:schemeClr val="tx1"/>
                </a:solidFill>
                <a:effectLst/>
                <a:latin typeface="+mn-lt"/>
                <a:ea typeface="+mn-ea"/>
                <a:cs typeface="+mn-cs"/>
              </a:rPr>
              <a:t>Vindhyan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Satpura</a:t>
            </a:r>
            <a:r>
              <a:rPr lang="en-US" sz="1200" kern="1200" dirty="0" smtClean="0">
                <a:solidFill>
                  <a:schemeClr val="tx1"/>
                </a:solidFill>
                <a:effectLst/>
                <a:latin typeface="+mn-lt"/>
                <a:ea typeface="+mn-ea"/>
                <a:cs typeface="+mn-cs"/>
              </a:rPr>
              <a:t> ranges to the south, </a:t>
            </a:r>
            <a:r>
              <a:rPr lang="en-US" sz="1200" kern="1200" dirty="0" err="1" smtClean="0">
                <a:solidFill>
                  <a:schemeClr val="tx1"/>
                </a:solidFill>
                <a:effectLst/>
                <a:latin typeface="+mn-lt"/>
                <a:ea typeface="+mn-ea"/>
                <a:cs typeface="+mn-cs"/>
              </a:rPr>
              <a:t>Thar</a:t>
            </a:r>
            <a:r>
              <a:rPr lang="en-US" sz="1200" kern="1200" dirty="0" smtClean="0">
                <a:solidFill>
                  <a:schemeClr val="tx1"/>
                </a:solidFill>
                <a:effectLst/>
                <a:latin typeface="+mn-lt"/>
                <a:ea typeface="+mn-ea"/>
                <a:cs typeface="+mn-cs"/>
              </a:rPr>
              <a:t> desert and the Arabian Sea in the west and the Bay of Bengal in the east. Less</a:t>
            </a:r>
            <a:r>
              <a:rPr lang="en-US" sz="1200" kern="1200" baseline="0" dirty="0" smtClean="0">
                <a:solidFill>
                  <a:schemeClr val="tx1"/>
                </a:solidFill>
                <a:effectLst/>
                <a:latin typeface="+mn-lt"/>
                <a:ea typeface="+mn-ea"/>
                <a:cs typeface="+mn-cs"/>
              </a:rPr>
              <a:t> influence from dust in </a:t>
            </a:r>
            <a:r>
              <a:rPr lang="en-US" sz="1200" kern="1200" baseline="0" dirty="0" err="1" smtClean="0">
                <a:solidFill>
                  <a:schemeClr val="tx1"/>
                </a:solidFill>
                <a:effectLst/>
                <a:latin typeface="+mn-lt"/>
                <a:ea typeface="+mn-ea"/>
                <a:cs typeface="+mn-cs"/>
              </a:rPr>
              <a:t>postmonsoon</a:t>
            </a:r>
            <a:r>
              <a:rPr lang="en-US" sz="1200" kern="1200" baseline="0" dirty="0" smtClean="0">
                <a:solidFill>
                  <a:schemeClr val="tx1"/>
                </a:solidFill>
                <a:effectLst/>
                <a:latin typeface="+mn-lt"/>
                <a:ea typeface="+mn-ea"/>
                <a:cs typeface="+mn-cs"/>
              </a:rPr>
              <a:t> and sea salt during monsoon, more fine mode aerosols.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BE5FF8E-3D1B-A74C-86B8-85E815AE8A23}" type="slidenum">
              <a:rPr lang="en-US" smtClean="0"/>
              <a:t>46</a:t>
            </a:fld>
            <a:endParaRPr lang="en-US"/>
          </a:p>
        </p:txBody>
      </p:sp>
    </p:spTree>
    <p:extLst>
      <p:ext uri="{BB962C8B-B14F-4D97-AF65-F5344CB8AC3E}">
        <p14:creationId xmlns:p14="http://schemas.microsoft.com/office/powerpoint/2010/main" val="158129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6A73BCE9-A3E6-6A47-BAFD-933769569AC8}" type="slidenum">
              <a:rPr lang="en-GB"/>
              <a:pPr/>
              <a:t>5</a:t>
            </a:fld>
            <a:endParaRPr lang="en-GB"/>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r>
              <a:rPr lang="en-US">
                <a:latin typeface="Times New Roman" pitchFamily="-106" charset="0"/>
              </a:rPr>
              <a:t>Am not going to cover the whole topic of optics and instrument design here… or calibration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p:spPr>
        <p:txBody>
          <a:bodyPr/>
          <a:lstStyle/>
          <a:p>
            <a:r>
              <a:rPr lang="en-US">
                <a:latin typeface="Times New Roman" charset="0"/>
              </a:rPr>
              <a:t>SBUV is the same as DOAS but DOAS is surface (one sun beam), SBUV is reflected solar</a:t>
            </a:r>
          </a:p>
        </p:txBody>
      </p:sp>
      <p:sp>
        <p:nvSpPr>
          <p:cNvPr id="17412" name="Slide Number Placeholder 3"/>
          <p:cNvSpPr>
            <a:spLocks noGrp="1"/>
          </p:cNvSpPr>
          <p:nvPr>
            <p:ph type="sldNum" sz="quarter" idx="5"/>
          </p:nvPr>
        </p:nvSpPr>
        <p:spPr>
          <a:noFill/>
        </p:spPr>
        <p:txBody>
          <a:bodyPr/>
          <a:lstStyle/>
          <a:p>
            <a:fld id="{00F3BA26-5010-3C4A-98DC-0BAB7FEFA385}" type="slidenum">
              <a:rPr lang="en-US"/>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r>
              <a:rPr lang="en-US">
                <a:latin typeface="Times New Roman" charset="0"/>
              </a:rPr>
              <a:t>NH3: 10.3-10.4 um (960-972 cm-1)</a:t>
            </a:r>
          </a:p>
          <a:p>
            <a:r>
              <a:rPr lang="en-US">
                <a:latin typeface="Times New Roman" charset="0"/>
              </a:rPr>
              <a:t>CH4: 7.6 um (1306 cm-1) also 3.3 um (3020 cm-1) which is not visible in figure</a:t>
            </a:r>
          </a:p>
          <a:p>
            <a:r>
              <a:rPr lang="en-US">
                <a:latin typeface="Times New Roman" charset="0"/>
              </a:rPr>
              <a:t>SO2: 7.3 um (1362 cm-1 in figure), also 8.7 um (1152 cm-1) and 4 um (2500 cm-1)</a:t>
            </a:r>
          </a:p>
        </p:txBody>
      </p:sp>
      <p:sp>
        <p:nvSpPr>
          <p:cNvPr id="50180" name="Slide Number Placeholder 3"/>
          <p:cNvSpPr>
            <a:spLocks noGrp="1"/>
          </p:cNvSpPr>
          <p:nvPr>
            <p:ph type="sldNum" sz="quarter" idx="5"/>
          </p:nvPr>
        </p:nvSpPr>
        <p:spPr>
          <a:noFill/>
        </p:spPr>
        <p:txBody>
          <a:bodyPr/>
          <a:lstStyle/>
          <a:p>
            <a:fld id="{22F89201-916E-544E-AEA5-DC241153F0AF}" type="slidenum">
              <a:rPr lang="en-US"/>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8"/>
          <p:cNvSpPr>
            <a:spLocks noGrp="1" noChangeArrowheads="1"/>
          </p:cNvSpPr>
          <p:nvPr>
            <p:ph type="sldNum" sz="quarter"/>
          </p:nvPr>
        </p:nvSpPr>
        <p:spPr>
          <a:noFill/>
        </p:spPr>
        <p:txBody>
          <a:bodyPr/>
          <a:lstStyle/>
          <a:p>
            <a:fld id="{A4DDB7EC-5FEA-7344-BBD0-2D3BB9F9A73E}" type="slidenum">
              <a:rPr lang="en-GB"/>
              <a:pPr/>
              <a:t>10</a:t>
            </a:fld>
            <a:endParaRPr lang="en-GB"/>
          </a:p>
        </p:txBody>
      </p:sp>
      <p:sp>
        <p:nvSpPr>
          <p:cNvPr id="6451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p>
        </p:txBody>
      </p:sp>
      <p:sp>
        <p:nvSpPr>
          <p:cNvPr id="64516" name="Rectangle 2"/>
          <p:cNvSpPr txBox="1">
            <a:spLocks noGrp="1" noChangeArrowheads="1"/>
          </p:cNvSpPr>
          <p:nvPr>
            <p:ph type="body"/>
          </p:nvPr>
        </p:nvSpPr>
        <p:spPr>
          <a:xfrm>
            <a:off x="685800" y="4343400"/>
            <a:ext cx="5484813" cy="4114800"/>
          </a:xfrm>
          <a:noFill/>
          <a:ln/>
        </p:spPr>
        <p:txBody>
          <a:bodyPr wrap="none" anchor="ctr"/>
          <a:lstStyle/>
          <a:p>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8"/>
          <p:cNvSpPr>
            <a:spLocks noGrp="1" noChangeArrowheads="1"/>
          </p:cNvSpPr>
          <p:nvPr>
            <p:ph type="sldNum" sz="quarter"/>
          </p:nvPr>
        </p:nvSpPr>
        <p:spPr>
          <a:noFill/>
        </p:spPr>
        <p:txBody>
          <a:bodyPr/>
          <a:lstStyle/>
          <a:p>
            <a:fld id="{A34A029C-D02B-0C45-9A9F-66E983218DF4}" type="slidenum">
              <a:rPr lang="en-GB"/>
              <a:pPr/>
              <a:t>11</a:t>
            </a:fld>
            <a:endParaRPr lang="en-GB"/>
          </a:p>
        </p:txBody>
      </p:sp>
      <p:sp>
        <p:nvSpPr>
          <p:cNvPr id="6656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66564" name="Text Box 2"/>
          <p:cNvSpPr txBox="1">
            <a:spLocks noGrp="1" noChangeArrowheads="1"/>
          </p:cNvSpPr>
          <p:nvPr>
            <p:ph type="body"/>
          </p:nvPr>
        </p:nvSpPr>
        <p:spPr>
          <a:xfrm>
            <a:off x="685800" y="4343400"/>
            <a:ext cx="5486400" cy="4114800"/>
          </a:xfrm>
          <a:noFill/>
          <a:ln/>
        </p:spPr>
        <p:txBody>
          <a:bodyPr/>
          <a:lstStyle/>
          <a:p>
            <a:pPr eaLnBrk="1" hangingPunct="1">
              <a:spcBef>
                <a:spcPct val="0"/>
              </a:spcBef>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atin typeface="Calibri" charset="0"/>
                <a:ea typeface="Arial" charset="0"/>
                <a:cs typeface="Arial" charset="0"/>
              </a:rPr>
              <a:t>Spectral plots – check email to find UMBC talk.</a:t>
            </a:r>
          </a:p>
        </p:txBody>
      </p:sp>
      <p:sp>
        <p:nvSpPr>
          <p:cNvPr id="66565"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prstTxWarp prst="textNoShape">
              <a:avLst/>
            </a:prstTxWarp>
          </a:bodyPr>
          <a:lstStyle/>
          <a:p>
            <a:pPr algn="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081964FE-25B2-4141-AABA-6BB8ECAD18A4}" type="slidenum">
              <a:rPr lang="en-GB" sz="1200">
                <a:solidFill>
                  <a:srgbClr val="000000"/>
                </a:solidFill>
              </a:rPr>
              <a:pPr algn="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11</a:t>
            </a:fld>
            <a:endParaRPr lang="en-GB"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4" name="Slide Number Placeholder 3"/>
          <p:cNvSpPr>
            <a:spLocks noGrp="1"/>
          </p:cNvSpPr>
          <p:nvPr>
            <p:ph type="sldNum" sz="quarter" idx="5"/>
          </p:nvPr>
        </p:nvSpPr>
        <p:spPr>
          <a:noFill/>
        </p:spPr>
        <p:txBody>
          <a:bodyPr/>
          <a:lstStyle/>
          <a:p>
            <a:fld id="{D6D0BA83-4CE8-A440-A8F4-28E317DC4BB8}" type="slidenum">
              <a:rPr lang="en-US"/>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E133A06-856A-8E49-897A-C7E165D01D89}"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AACE11-95C9-BC4E-A092-F38EEE7EEA3E}" type="datetimeFigureOut">
              <a:rPr lang="en-US" smtClean="0"/>
              <a:pPr/>
              <a:t>4/12/18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677EF-40D1-244E-BDF1-5E6409518E7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AACE11-95C9-BC4E-A092-F38EEE7EEA3E}" type="datetimeFigureOut">
              <a:rPr lang="en-US" smtClean="0"/>
              <a:pPr/>
              <a:t>4/12/18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677EF-40D1-244E-BDF1-5E6409518E7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AACE11-95C9-BC4E-A092-F38EEE7EEA3E}" type="datetimeFigureOut">
              <a:rPr lang="en-US" smtClean="0"/>
              <a:pPr/>
              <a:t>4/12/18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677EF-40D1-244E-BDF1-5E6409518E7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smtClean="0"/>
            </a:lvl1pPr>
          </a:lstStyle>
          <a:p>
            <a:fld id="{AD1CEE54-83B3-FD42-B772-08ECFB00DF69}"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AACE11-95C9-BC4E-A092-F38EEE7EEA3E}" type="datetimeFigureOut">
              <a:rPr lang="en-US" smtClean="0"/>
              <a:pPr/>
              <a:t>4/12/18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677EF-40D1-244E-BDF1-5E6409518E7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AACE11-95C9-BC4E-A092-F38EEE7EEA3E}" type="datetimeFigureOut">
              <a:rPr lang="en-US" smtClean="0"/>
              <a:pPr/>
              <a:t>4/12/18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677EF-40D1-244E-BDF1-5E6409518E7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AACE11-95C9-BC4E-A092-F38EEE7EEA3E}" type="datetimeFigureOut">
              <a:rPr lang="en-US" smtClean="0"/>
              <a:pPr/>
              <a:t>4/12/18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6677EF-40D1-244E-BDF1-5E6409518E7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AACE11-95C9-BC4E-A092-F38EEE7EEA3E}" type="datetimeFigureOut">
              <a:rPr lang="en-US" smtClean="0"/>
              <a:pPr/>
              <a:t>4/12/18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6677EF-40D1-244E-BDF1-5E6409518E7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AACE11-95C9-BC4E-A092-F38EEE7EEA3E}" type="datetimeFigureOut">
              <a:rPr lang="en-US" smtClean="0"/>
              <a:pPr/>
              <a:t>4/12/18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6677EF-40D1-244E-BDF1-5E6409518E7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AACE11-95C9-BC4E-A092-F38EEE7EEA3E}" type="datetimeFigureOut">
              <a:rPr lang="en-US" smtClean="0"/>
              <a:pPr/>
              <a:t>4/12/18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6677EF-40D1-244E-BDF1-5E6409518E7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AACE11-95C9-BC4E-A092-F38EEE7EEA3E}" type="datetimeFigureOut">
              <a:rPr lang="en-US" smtClean="0"/>
              <a:pPr/>
              <a:t>4/12/18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6677EF-40D1-244E-BDF1-5E6409518E7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AACE11-95C9-BC4E-A092-F38EEE7EEA3E}" type="datetimeFigureOut">
              <a:rPr lang="en-US" smtClean="0"/>
              <a:pPr/>
              <a:t>4/12/18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6677EF-40D1-244E-BDF1-5E6409518E7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AACE11-95C9-BC4E-A092-F38EEE7EEA3E}" type="datetimeFigureOut">
              <a:rPr lang="en-US" smtClean="0"/>
              <a:pPr/>
              <a:t>4/12/18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677EF-40D1-244E-BDF1-5E6409518E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1" Type="http://schemas.openxmlformats.org/officeDocument/2006/relationships/image" Target="../media/image27.jpeg"/><Relationship Id="rId12" Type="http://schemas.openxmlformats.org/officeDocument/2006/relationships/image" Target="../media/image28.png"/><Relationship Id="rId13"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 Id="rId8" Type="http://schemas.openxmlformats.org/officeDocument/2006/relationships/image" Target="../media/image24.jpeg"/><Relationship Id="rId9" Type="http://schemas.openxmlformats.org/officeDocument/2006/relationships/image" Target="../media/image25.jpeg"/><Relationship Id="rId10"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w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2.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2.bin"/><Relationship Id="rId5" Type="http://schemas.openxmlformats.org/officeDocument/2006/relationships/image" Target="../media/image33.png"/><Relationship Id="rId6" Type="http://schemas.openxmlformats.org/officeDocument/2006/relationships/oleObject" Target="../embeddings/oleObject3.bin"/><Relationship Id="rId7" Type="http://schemas.openxmlformats.org/officeDocument/2006/relationships/image" Target="../media/image34.png"/><Relationship Id="rId8" Type="http://schemas.openxmlformats.org/officeDocument/2006/relationships/oleObject" Target="../embeddings/oleObject4.bin"/><Relationship Id="rId9" Type="http://schemas.openxmlformats.org/officeDocument/2006/relationships/image" Target="../media/image35.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em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5" Type="http://schemas.openxmlformats.org/officeDocument/2006/relationships/image" Target="../media/image40.emf"/><Relationship Id="rId6"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1" Type="http://schemas.openxmlformats.org/officeDocument/2006/relationships/image" Target="../media/image48.jpeg"/><Relationship Id="rId12" Type="http://schemas.openxmlformats.org/officeDocument/2006/relationships/image" Target="../media/image49.jpeg"/><Relationship Id="rId13" Type="http://schemas.openxmlformats.org/officeDocument/2006/relationships/image" Target="../media/image50.jpeg"/><Relationship Id="rId14" Type="http://schemas.openxmlformats.org/officeDocument/2006/relationships/image" Target="../media/image51.jpeg"/><Relationship Id="rId1" Type="http://schemas.openxmlformats.org/officeDocument/2006/relationships/vmlDrawing" Target="../drawings/vmlDrawing3.vml"/><Relationship Id="rId2" Type="http://schemas.openxmlformats.org/officeDocument/2006/relationships/slideLayout" Target="../slideLayouts/slideLayout12.xml"/><Relationship Id="rId3" Type="http://schemas.openxmlformats.org/officeDocument/2006/relationships/notesSlide" Target="../notesSlides/notesSlide13.xml"/><Relationship Id="rId4" Type="http://schemas.openxmlformats.org/officeDocument/2006/relationships/oleObject" Target="../embeddings/oleObject5.bin"/><Relationship Id="rId5" Type="http://schemas.openxmlformats.org/officeDocument/2006/relationships/image" Target="../media/image42.png"/><Relationship Id="rId6" Type="http://schemas.openxmlformats.org/officeDocument/2006/relationships/image" Target="../media/image43.jpeg"/><Relationship Id="rId7" Type="http://schemas.openxmlformats.org/officeDocument/2006/relationships/image" Target="../media/image44.jpeg"/><Relationship Id="rId8" Type="http://schemas.openxmlformats.org/officeDocument/2006/relationships/image" Target="../media/image45.jpeg"/><Relationship Id="rId9" Type="http://schemas.openxmlformats.org/officeDocument/2006/relationships/image" Target="../media/image46.jpeg"/><Relationship Id="rId10" Type="http://schemas.openxmlformats.org/officeDocument/2006/relationships/image" Target="../media/image4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emf"/><Relationship Id="rId3" Type="http://schemas.openxmlformats.org/officeDocument/2006/relationships/image" Target="../media/image53.em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w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emf"/><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emf"/><Relationship Id="rId5" Type="http://schemas.openxmlformats.org/officeDocument/2006/relationships/image" Target="../media/image58.jpeg"/><Relationship Id="rId6" Type="http://schemas.openxmlformats.org/officeDocument/2006/relationships/image" Target="../media/image59.jpe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60.gif"/><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61.gif"/><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aosc.umd.edu/~juyin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emf"/><Relationship Id="rId3" Type="http://schemas.openxmlformats.org/officeDocument/2006/relationships/image" Target="../media/image6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hyperlink" Target="http://www.wisedude.com/science_engineering/satellites.ht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7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72.emf"/><Relationship Id="rId5" Type="http://schemas.openxmlformats.org/officeDocument/2006/relationships/image" Target="../media/image73.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emf"/><Relationship Id="rId5" Type="http://schemas.openxmlformats.org/officeDocument/2006/relationships/image" Target="../media/image77.emf"/><Relationship Id="rId1" Type="http://schemas.openxmlformats.org/officeDocument/2006/relationships/slideLayout" Target="../slideLayouts/slideLayout2.xml"/><Relationship Id="rId2" Type="http://schemas.openxmlformats.org/officeDocument/2006/relationships/image" Target="../media/image74.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 Id="rId3" Type="http://schemas.openxmlformats.org/officeDocument/2006/relationships/image" Target="../media/image81.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hyperlink" Target="http://sedac.ciesin.columbia.edu/" TargetMode="External"/><Relationship Id="rId5" Type="http://schemas.openxmlformats.org/officeDocument/2006/relationships/hyperlink" Target="https://freshwaterwatch.thewaterhub.org/" TargetMode="External"/><Relationship Id="rId6" Type="http://schemas.openxmlformats.org/officeDocument/2006/relationships/hyperlink" Target="http://data.worldbank.org/indicator/AG.CON.FERT.ZS" TargetMode="External"/><Relationship Id="rId7" Type="http://schemas.openxmlformats.org/officeDocument/2006/relationships/hyperlink" Target="http://www.ars.usda.gov/Services/docs.htm?docid=18349" TargetMode="External"/><Relationship Id="rId1" Type="http://schemas.openxmlformats.org/officeDocument/2006/relationships/slideLayout" Target="../slideLayouts/slideLayout2.xml"/><Relationship Id="rId2" Type="http://schemas.openxmlformats.org/officeDocument/2006/relationships/image" Target="../media/image83.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8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44.xml.rels><?xml version="1.0" encoding="UTF-8" standalone="yes"?>
<Relationships xmlns="http://schemas.openxmlformats.org/package/2006/relationships"><Relationship Id="rId3" Type="http://schemas.openxmlformats.org/officeDocument/2006/relationships/image" Target="../media/image89.emf"/><Relationship Id="rId4" Type="http://schemas.openxmlformats.org/officeDocument/2006/relationships/image" Target="../media/image90.png"/><Relationship Id="rId1" Type="http://schemas.openxmlformats.org/officeDocument/2006/relationships/slideLayout" Target="../slideLayouts/slideLayout7.xml"/><Relationship Id="rId2" Type="http://schemas.openxmlformats.org/officeDocument/2006/relationships/image" Target="../media/image88.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jpe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12.wmf"/><Relationship Id="rId6" Type="http://schemas.openxmlformats.org/officeDocument/2006/relationships/image" Target="../media/image1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rgbClr val="FFFB05"/>
              </a:solidFill>
            </a:endParaRPr>
          </a:p>
        </p:txBody>
      </p:sp>
      <p:pic>
        <p:nvPicPr>
          <p:cNvPr id="4" name="Content Placeholder 3" descr="satellites.pdf"/>
          <p:cNvPicPr>
            <a:picLocks noGrp="1" noChangeAspect="1"/>
          </p:cNvPicPr>
          <p:nvPr>
            <p:ph idx="1"/>
          </p:nvPr>
        </p:nvPicPr>
        <p:blipFill>
          <a:blip r:embed="rId3"/>
          <a:srcRect l="13055" r="-18" b="52639"/>
          <a:stretch>
            <a:fillRect/>
          </a:stretch>
        </p:blipFill>
        <p:spPr>
          <a:xfrm>
            <a:off x="0" y="0"/>
            <a:ext cx="9144000" cy="6858000"/>
          </a:xfrm>
        </p:spPr>
      </p:pic>
      <p:sp>
        <p:nvSpPr>
          <p:cNvPr id="5" name="Rectangle 4"/>
          <p:cNvSpPr/>
          <p:nvPr/>
        </p:nvSpPr>
        <p:spPr>
          <a:xfrm>
            <a:off x="0" y="274638"/>
            <a:ext cx="8978348" cy="2000548"/>
          </a:xfrm>
          <a:prstGeom prst="rect">
            <a:avLst/>
          </a:prstGeom>
        </p:spPr>
        <p:txBody>
          <a:bodyPr wrap="square">
            <a:spAutoFit/>
          </a:bodyPr>
          <a:lstStyle/>
          <a:p>
            <a:pPr algn="ctr"/>
            <a:r>
              <a:rPr lang="en-US" sz="4800" b="1" i="1" dirty="0" smtClean="0">
                <a:solidFill>
                  <a:srgbClr val="FFFB05"/>
                </a:solidFill>
              </a:rPr>
              <a:t>Satellite Measurements of </a:t>
            </a:r>
          </a:p>
          <a:p>
            <a:pPr algn="ctr"/>
            <a:r>
              <a:rPr lang="en-US" sz="4800" b="1" i="1" dirty="0" smtClean="0">
                <a:solidFill>
                  <a:srgbClr val="FFFB05"/>
                </a:solidFill>
              </a:rPr>
              <a:t>Trace Gases or Air Pollutants</a:t>
            </a:r>
          </a:p>
          <a:p>
            <a:pPr algn="ctr"/>
            <a:r>
              <a:rPr lang="en-US" sz="2800" dirty="0" smtClean="0">
                <a:solidFill>
                  <a:srgbClr val="FFFB05"/>
                </a:solidFill>
              </a:rPr>
              <a:t>Orbits, measurement types, spectral regions, properties </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609600" y="788"/>
            <a:ext cx="7772400" cy="778586"/>
          </a:xfrm>
          <a:prstGeom prst="rect">
            <a:avLst/>
          </a:prstGeom>
          <a:noFill/>
          <a:ln w="9525">
            <a:noFill/>
            <a:round/>
            <a:headEnd/>
            <a:tailEnd/>
          </a:ln>
        </p:spPr>
        <p:txBody>
          <a:bodyPr anchor="ctr">
            <a:prstTxWarp prst="textNoShape">
              <a:avLst/>
            </a:prstTxWarp>
          </a:bodyPr>
          <a:lstStyle/>
          <a:p>
            <a:pPr algn="ctr" eaLnBrk="1" hangingPunct="1">
              <a:lnSpc>
                <a:spcPct val="100000"/>
              </a:lnSpc>
              <a:buClr>
                <a:srgbClr val="1E0D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b="1" dirty="0">
                <a:solidFill>
                  <a:srgbClr val="1E0DFF"/>
                </a:solidFill>
                <a:latin typeface="Comic Sans MS"/>
                <a:cs typeface="Comic Sans MS"/>
              </a:rPr>
              <a:t>A-</a:t>
            </a:r>
            <a:r>
              <a:rPr lang="en-GB" sz="3600" b="1" dirty="0" smtClean="0">
                <a:solidFill>
                  <a:srgbClr val="1E0DFF"/>
                </a:solidFill>
                <a:latin typeface="Comic Sans MS"/>
                <a:cs typeface="Comic Sans MS"/>
              </a:rPr>
              <a:t>Train Satellites</a:t>
            </a:r>
            <a:endParaRPr lang="en-GB" sz="3600" b="1" dirty="0">
              <a:solidFill>
                <a:srgbClr val="1E0DFF"/>
              </a:solidFill>
              <a:latin typeface="Comic Sans MS"/>
              <a:cs typeface="Comic Sans MS"/>
            </a:endParaRPr>
          </a:p>
        </p:txBody>
      </p:sp>
      <p:grpSp>
        <p:nvGrpSpPr>
          <p:cNvPr id="2" name="Group 2"/>
          <p:cNvGrpSpPr>
            <a:grpSpLocks/>
          </p:cNvGrpSpPr>
          <p:nvPr/>
        </p:nvGrpSpPr>
        <p:grpSpPr bwMode="auto">
          <a:xfrm>
            <a:off x="1885807" y="779374"/>
            <a:ext cx="5541964" cy="2636396"/>
            <a:chOff x="576" y="1056"/>
            <a:chExt cx="4698" cy="2701"/>
          </a:xfrm>
        </p:grpSpPr>
        <p:pic>
          <p:nvPicPr>
            <p:cNvPr id="12292" name="Picture 3"/>
            <p:cNvPicPr>
              <a:picLocks noChangeAspect="1" noChangeArrowheads="1"/>
            </p:cNvPicPr>
            <p:nvPr/>
          </p:nvPicPr>
          <p:blipFill>
            <a:blip r:embed="rId3"/>
            <a:srcRect/>
            <a:stretch>
              <a:fillRect/>
            </a:stretch>
          </p:blipFill>
          <p:spPr bwMode="auto">
            <a:xfrm>
              <a:off x="576" y="1056"/>
              <a:ext cx="4699" cy="2702"/>
            </a:xfrm>
            <a:prstGeom prst="rect">
              <a:avLst/>
            </a:prstGeom>
            <a:noFill/>
            <a:ln w="9525">
              <a:noFill/>
              <a:round/>
              <a:headEnd/>
              <a:tailEnd/>
            </a:ln>
          </p:spPr>
        </p:pic>
        <p:sp>
          <p:nvSpPr>
            <p:cNvPr id="12293" name="Text Box 4"/>
            <p:cNvSpPr txBox="1">
              <a:spLocks noChangeArrowheads="1"/>
            </p:cNvSpPr>
            <p:nvPr/>
          </p:nvSpPr>
          <p:spPr bwMode="auto">
            <a:xfrm>
              <a:off x="576" y="1056"/>
              <a:ext cx="4699" cy="2702"/>
            </a:xfrm>
            <a:prstGeom prst="rect">
              <a:avLst/>
            </a:prstGeom>
            <a:noFill/>
            <a:ln w="9525">
              <a:noFill/>
              <a:round/>
              <a:headEnd/>
              <a:tailEnd/>
            </a:ln>
          </p:spPr>
          <p:txBody>
            <a:bodyPr wrap="none" anchor="ctr">
              <a:prstTxWarp prst="textNoShape">
                <a:avLst/>
              </a:prstTxWarp>
            </a:bodyPr>
            <a:lstStyle/>
            <a:p>
              <a:endParaRPr lang="en-US"/>
            </a:p>
          </p:txBody>
        </p:sp>
      </p:grpSp>
      <p:graphicFrame>
        <p:nvGraphicFramePr>
          <p:cNvPr id="7" name="Table 6"/>
          <p:cNvGraphicFramePr>
            <a:graphicFrameLocks noGrp="1"/>
          </p:cNvGraphicFramePr>
          <p:nvPr/>
        </p:nvGraphicFramePr>
        <p:xfrm>
          <a:off x="42866" y="3727081"/>
          <a:ext cx="8958050" cy="1403241"/>
        </p:xfrm>
        <a:graphic>
          <a:graphicData uri="http://schemas.openxmlformats.org/drawingml/2006/table">
            <a:tbl>
              <a:tblPr/>
              <a:tblGrid>
                <a:gridCol w="414384"/>
                <a:gridCol w="578360"/>
                <a:gridCol w="427869"/>
                <a:gridCol w="421077"/>
                <a:gridCol w="510540"/>
                <a:gridCol w="474238"/>
                <a:gridCol w="536534"/>
                <a:gridCol w="434660"/>
                <a:gridCol w="536534"/>
                <a:gridCol w="481349"/>
                <a:gridCol w="441452"/>
                <a:gridCol w="400408"/>
                <a:gridCol w="475410"/>
                <a:gridCol w="468618"/>
                <a:gridCol w="461827"/>
                <a:gridCol w="543326"/>
                <a:gridCol w="468618"/>
                <a:gridCol w="441452"/>
                <a:gridCol w="441394"/>
              </a:tblGrid>
              <a:tr h="54793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rgbClr val="C00000"/>
                          </a:solidFill>
                          <a:effectLst/>
                          <a:latin typeface="Calibri" charset="0"/>
                        </a:rPr>
                        <a:t>multiple</a:t>
                      </a:r>
                      <a:endParaRPr kumimoji="0" lang="en-US" sz="1000" b="1" i="0" u="none" strike="noStrike" cap="none" normalizeH="0" baseline="0" dirty="0">
                        <a:ln>
                          <a:noFill/>
                        </a:ln>
                        <a:solidFill>
                          <a:srgbClr val="C00000"/>
                        </a:solidFill>
                        <a:effectLst/>
                        <a:latin typeface="Calibri" charset="0"/>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rgbClr val="C00000"/>
                          </a:solidFill>
                          <a:effectLst/>
                          <a:latin typeface="Calibri" charset="0"/>
                        </a:rPr>
                        <a:t>ERS-2</a:t>
                      </a:r>
                      <a:endParaRPr kumimoji="0" lang="en-US" sz="1000" b="1" i="0" u="none" strike="noStrike" cap="none" normalizeH="0" baseline="0" dirty="0">
                        <a:ln>
                          <a:noFill/>
                        </a:ln>
                        <a:solidFill>
                          <a:srgbClr val="C00000"/>
                        </a:solidFill>
                        <a:effectLst/>
                        <a:latin typeface="Calibri" charset="0"/>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err="1" smtClean="0">
                          <a:ln>
                            <a:noFill/>
                          </a:ln>
                          <a:solidFill>
                            <a:srgbClr val="C00000"/>
                          </a:solidFill>
                          <a:effectLst/>
                          <a:latin typeface="Calibri" charset="0"/>
                        </a:rPr>
                        <a:t>Adeos</a:t>
                      </a:r>
                      <a:endParaRPr kumimoji="0" lang="en-US" sz="1000" b="0" i="0" u="none" strike="noStrike" cap="none" normalizeH="0" baseline="0" dirty="0">
                        <a:ln>
                          <a:noFill/>
                        </a:ln>
                        <a:solidFill>
                          <a:srgbClr val="C00000"/>
                        </a:solidFill>
                        <a:effectLst/>
                        <a:latin typeface="Calibri" charset="0"/>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rgbClr val="C00000"/>
                          </a:solidFill>
                          <a:effectLst/>
                          <a:latin typeface="Calibri" charset="0"/>
                        </a:rPr>
                        <a:t>Terra</a:t>
                      </a:r>
                      <a:endParaRPr kumimoji="0" lang="en-US" sz="1000" b="1" i="0" u="none" strike="noStrike" cap="none" normalizeH="0" baseline="0" dirty="0">
                        <a:ln>
                          <a:noFill/>
                        </a:ln>
                        <a:solidFill>
                          <a:srgbClr val="C00000"/>
                        </a:solidFill>
                        <a:effectLst/>
                        <a:latin typeface="Calibri" charset="0"/>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err="1" smtClean="0">
                          <a:ln>
                            <a:noFill/>
                          </a:ln>
                          <a:solidFill>
                            <a:srgbClr val="C00000"/>
                          </a:solidFill>
                          <a:effectLst/>
                          <a:latin typeface="Calibri" charset="0"/>
                        </a:rPr>
                        <a:t>EnviSat</a:t>
                      </a:r>
                      <a:endParaRPr kumimoji="0" lang="en-US" sz="1000" b="1" i="0" u="none" strike="noStrike" cap="none" normalizeH="0" baseline="0" dirty="0">
                        <a:ln>
                          <a:noFill/>
                        </a:ln>
                        <a:solidFill>
                          <a:srgbClr val="C00000"/>
                        </a:solidFill>
                        <a:effectLst/>
                        <a:latin typeface="Calibri" charset="0"/>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rgbClr val="C00000"/>
                          </a:solidFill>
                          <a:effectLst/>
                          <a:latin typeface="Calibri" charset="0"/>
                        </a:rPr>
                        <a:t>Aqua</a:t>
                      </a: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rgbClr val="C00000"/>
                          </a:solidFill>
                          <a:effectLst/>
                          <a:latin typeface="Calibri" charset="0"/>
                        </a:rPr>
                        <a:t>Space </a:t>
                      </a:r>
                      <a:r>
                        <a:rPr kumimoji="0" lang="en-US" sz="1000" b="0" i="0" u="none" strike="noStrike" cap="none" normalizeH="0" baseline="0" dirty="0" smtClean="0">
                          <a:ln>
                            <a:noFill/>
                          </a:ln>
                          <a:solidFill>
                            <a:srgbClr val="C00000"/>
                          </a:solidFill>
                          <a:effectLst/>
                          <a:latin typeface="Calibri" charset="0"/>
                        </a:rPr>
                        <a:t>sta.</a:t>
                      </a:r>
                      <a:endParaRPr kumimoji="0" lang="en-US" sz="1000" b="1" i="0" u="none" strike="noStrike" cap="none" normalizeH="0" baseline="0" dirty="0">
                        <a:ln>
                          <a:noFill/>
                        </a:ln>
                        <a:solidFill>
                          <a:srgbClr val="C00000"/>
                        </a:solidFill>
                        <a:effectLst/>
                        <a:latin typeface="Calibri" charset="0"/>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C00000"/>
                          </a:solidFill>
                          <a:effectLst/>
                          <a:latin typeface="Calibri" charset="0"/>
                        </a:rPr>
                        <a:t>SCISAT -</a:t>
                      </a:r>
                      <a:r>
                        <a:rPr kumimoji="0" lang="en-US" sz="1000" b="0" i="0" u="none" strike="noStrike" cap="none" normalizeH="0" baseline="0" dirty="0">
                          <a:ln>
                            <a:noFill/>
                          </a:ln>
                          <a:solidFill>
                            <a:srgbClr val="C00000"/>
                          </a:solidFill>
                          <a:effectLst/>
                          <a:latin typeface="Calibri" charset="0"/>
                        </a:rPr>
                        <a:t>1</a:t>
                      </a: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rgbClr val="C00000"/>
                          </a:solidFill>
                          <a:effectLst/>
                          <a:latin typeface="Calibri" charset="0"/>
                        </a:rPr>
                        <a:t>Aura</a:t>
                      </a:r>
                      <a:endParaRPr kumimoji="0" lang="en-US" sz="1000" b="1" i="0" u="none" strike="noStrike" cap="none" normalizeH="0" baseline="0" dirty="0">
                        <a:ln>
                          <a:noFill/>
                        </a:ln>
                        <a:solidFill>
                          <a:srgbClr val="C00000"/>
                        </a:solidFill>
                        <a:effectLst/>
                        <a:latin typeface="Calibri" charset="0"/>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dirty="0">
                        <a:ln>
                          <a:noFill/>
                        </a:ln>
                        <a:solidFill>
                          <a:srgbClr val="C00000"/>
                        </a:solidFill>
                        <a:effectLst/>
                        <a:latin typeface="Calibri" charset="0"/>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err="1" smtClean="0">
                          <a:ln>
                            <a:noFill/>
                          </a:ln>
                          <a:solidFill>
                            <a:srgbClr val="C00000"/>
                          </a:solidFill>
                          <a:effectLst/>
                          <a:latin typeface="Calibri" charset="0"/>
                        </a:rPr>
                        <a:t>MetOp</a:t>
                      </a:r>
                      <a:r>
                        <a:rPr kumimoji="0" lang="en-US" sz="1000" b="0" i="0" u="none" strike="noStrike" cap="none" normalizeH="0" baseline="0" dirty="0" smtClean="0">
                          <a:ln>
                            <a:noFill/>
                          </a:ln>
                          <a:solidFill>
                            <a:srgbClr val="C00000"/>
                          </a:solidFill>
                          <a:effectLst/>
                          <a:latin typeface="Calibri" charset="0"/>
                        </a:rPr>
                        <a:t> –A&amp;B</a:t>
                      </a:r>
                      <a:endParaRPr kumimoji="0" lang="en-US" sz="1000" b="0" i="0" u="none" strike="noStrike" cap="none" normalizeH="0" baseline="0" dirty="0">
                        <a:ln>
                          <a:noFill/>
                        </a:ln>
                        <a:solidFill>
                          <a:srgbClr val="C00000"/>
                        </a:solidFill>
                        <a:effectLst/>
                        <a:latin typeface="Calibri" charset="0"/>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cap="none" normalizeH="0" baseline="0" dirty="0" smtClean="0">
                          <a:ln>
                            <a:noFill/>
                          </a:ln>
                          <a:solidFill>
                            <a:srgbClr val="C00000"/>
                          </a:solidFill>
                          <a:effectLst/>
                          <a:latin typeface="Calibri" charset="0"/>
                        </a:rPr>
                        <a:t>NPP</a:t>
                      </a: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00" b="0" i="0" u="none" strike="noStrike" cap="none" normalizeH="0" baseline="0" dirty="0" smtClean="0">
                        <a:ln>
                          <a:noFill/>
                        </a:ln>
                        <a:solidFill>
                          <a:srgbClr val="C00000"/>
                        </a:solidFill>
                        <a:effectLst/>
                        <a:latin typeface="Calibri" charset="0"/>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49712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rgbClr val="000000"/>
                          </a:solidFill>
                          <a:effectLst/>
                          <a:latin typeface="Calibri" charset="0"/>
                        </a:rPr>
                        <a:t>TOMS</a:t>
                      </a:r>
                      <a:endParaRPr kumimoji="0" lang="en-US" sz="1000" b="1" i="0" u="none" strike="noStrike" cap="none" normalizeH="0" baseline="0" dirty="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rgbClr val="000000"/>
                          </a:solidFill>
                          <a:effectLst/>
                          <a:latin typeface="Calibri" charset="0"/>
                        </a:rPr>
                        <a:t>AVHRR/ </a:t>
                      </a:r>
                      <a:r>
                        <a:rPr kumimoji="0" lang="en-US" sz="1000" b="0" i="0" u="none" strike="noStrike" cap="none" normalizeH="0" baseline="0" dirty="0" err="1">
                          <a:ln>
                            <a:noFill/>
                          </a:ln>
                          <a:solidFill>
                            <a:srgbClr val="000000"/>
                          </a:solidFill>
                          <a:effectLst/>
                          <a:latin typeface="Calibri" charset="0"/>
                        </a:rPr>
                        <a:t>SeaWIFS</a:t>
                      </a:r>
                      <a:endParaRPr kumimoji="0" lang="en-US" sz="1000" b="1" i="0" u="none" strike="noStrike" cap="none" normalizeH="0" baseline="0" dirty="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rgbClr val="000000"/>
                          </a:solidFill>
                          <a:effectLst/>
                          <a:latin typeface="Calibri" charset="0"/>
                        </a:rPr>
                        <a:t>GOME</a:t>
                      </a:r>
                      <a:endParaRPr kumimoji="0" lang="en-US" sz="1000" b="1" i="0" u="none" strike="noStrike" cap="none" normalizeH="0" baseline="0" dirty="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tx1"/>
                          </a:solidFill>
                          <a:effectLst/>
                          <a:latin typeface="Calibri" charset="0"/>
                        </a:rPr>
                        <a:t>IMG</a:t>
                      </a: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rgbClr val="006400"/>
                          </a:solidFill>
                          <a:effectLst/>
                          <a:latin typeface="Calibri" charset="0"/>
                        </a:rPr>
                        <a:t>MOPITT</a:t>
                      </a:r>
                      <a:endParaRPr kumimoji="0" lang="en-US" sz="1000" b="1" i="0" u="none" strike="noStrike" cap="none" normalizeH="0" baseline="0" dirty="0">
                        <a:ln>
                          <a:noFill/>
                        </a:ln>
                        <a:solidFill>
                          <a:srgbClr val="006400"/>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rgbClr val="006400"/>
                          </a:solidFill>
                          <a:effectLst/>
                          <a:latin typeface="Calibri" charset="0"/>
                        </a:rPr>
                        <a:t>MODIS</a:t>
                      </a:r>
                      <a:r>
                        <a:rPr kumimoji="0" lang="en-US" sz="1000" b="0" i="0" u="none" strike="noStrike" cap="none" normalizeH="0" baseline="0" dirty="0">
                          <a:ln>
                            <a:noFill/>
                          </a:ln>
                          <a:solidFill>
                            <a:srgbClr val="000000"/>
                          </a:solidFill>
                          <a:effectLst/>
                          <a:latin typeface="Calibri" charset="0"/>
                        </a:rPr>
                        <a:t>/MISR</a:t>
                      </a:r>
                      <a:endParaRPr kumimoji="0" lang="en-US" sz="1000" b="1" i="0" u="none" strike="noStrike" cap="none" normalizeH="0" baseline="0" dirty="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00"/>
                          </a:solidFill>
                          <a:effectLst/>
                          <a:latin typeface="Calibri" charset="0"/>
                        </a:rPr>
                        <a:t>SCIA-MACHY</a:t>
                      </a:r>
                      <a:endParaRPr kumimoji="0" lang="en-US" sz="1000" b="1" i="0" u="none" strike="noStrike" cap="none" normalizeH="0" baseline="0" dirty="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rgbClr val="000000"/>
                          </a:solidFill>
                          <a:effectLst/>
                          <a:latin typeface="Calibri" charset="0"/>
                        </a:rPr>
                        <a:t>MIPAS *</a:t>
                      </a:r>
                      <a:endParaRPr kumimoji="0" lang="en-US" sz="1000" b="1" i="0" u="none" strike="noStrike" cap="none" normalizeH="0" baseline="0" dirty="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6400"/>
                          </a:solidFill>
                          <a:effectLst/>
                          <a:latin typeface="Calibri" charset="0"/>
                        </a:rPr>
                        <a:t>AIRS</a:t>
                      </a:r>
                      <a:r>
                        <a:rPr kumimoji="0" lang="en-US" sz="1000" b="0" i="0" u="none" strike="noStrike" cap="none" normalizeH="0" baseline="0" dirty="0" smtClean="0">
                          <a:ln>
                            <a:noFill/>
                          </a:ln>
                          <a:solidFill>
                            <a:schemeClr val="tx1"/>
                          </a:solidFill>
                          <a:effectLst/>
                          <a:latin typeface="Calibri" charset="0"/>
                        </a:rPr>
                        <a:t>/</a:t>
                      </a:r>
                      <a:r>
                        <a:rPr kumimoji="0" lang="en-US" sz="1000" b="0" i="0" u="none" strike="noStrike" cap="none" normalizeH="0" baseline="0" dirty="0" smtClean="0">
                          <a:ln>
                            <a:noFill/>
                          </a:ln>
                          <a:solidFill>
                            <a:srgbClr val="006400"/>
                          </a:solidFill>
                          <a:effectLst/>
                          <a:latin typeface="Calibri" charset="0"/>
                        </a:rPr>
                        <a:t>MODIS</a:t>
                      </a:r>
                      <a:endParaRPr kumimoji="0" lang="en-US" sz="1000" b="0" i="0" u="none" strike="noStrike" cap="none" normalizeH="0" baseline="0" dirty="0">
                        <a:ln>
                          <a:noFill/>
                        </a:ln>
                        <a:solidFill>
                          <a:srgbClr val="006400"/>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rgbClr val="000000"/>
                          </a:solidFill>
                          <a:effectLst/>
                          <a:latin typeface="Calibri" charset="0"/>
                        </a:rPr>
                        <a:t>SAGE-3</a:t>
                      </a:r>
                      <a:endParaRPr kumimoji="0" lang="en-US" sz="1000" b="1" i="0" u="none" strike="noStrike" cap="none" normalizeH="0" baseline="0" dirty="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rgbClr val="000000"/>
                          </a:solidFill>
                          <a:effectLst/>
                          <a:latin typeface="Calibri" charset="0"/>
                        </a:rPr>
                        <a:t>ACE-FTS*</a:t>
                      </a:r>
                      <a:endParaRPr kumimoji="0" lang="en-US" sz="1000" b="1" i="0" u="none" strike="noStrike" cap="none" normalizeH="0" baseline="0" dirty="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rgbClr val="006400"/>
                          </a:solidFill>
                          <a:effectLst/>
                          <a:latin typeface="Calibri" charset="0"/>
                        </a:rPr>
                        <a:t>TES</a:t>
                      </a:r>
                      <a:endParaRPr kumimoji="0" lang="en-US" sz="1000" b="1" i="0" u="none" strike="noStrike" cap="none" normalizeH="0" baseline="0" dirty="0">
                        <a:ln>
                          <a:noFill/>
                        </a:ln>
                        <a:solidFill>
                          <a:srgbClr val="006400"/>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rgbClr val="000000"/>
                          </a:solidFill>
                          <a:effectLst/>
                          <a:latin typeface="Calibri" charset="0"/>
                        </a:rPr>
                        <a:t>OMI</a:t>
                      </a:r>
                      <a:endParaRPr kumimoji="0" lang="en-US" sz="1000" b="1" i="0" u="none" strike="noStrike" cap="none" normalizeH="0" baseline="0" dirty="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rgbClr val="000000"/>
                          </a:solidFill>
                          <a:effectLst/>
                          <a:latin typeface="Calibri" charset="0"/>
                        </a:rPr>
                        <a:t>MLS*</a:t>
                      </a:r>
                      <a:endParaRPr kumimoji="0" lang="en-US" sz="1000" b="1" i="0" u="none" strike="noStrike" cap="none" normalizeH="0" baseline="0" dirty="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rgbClr val="000000"/>
                          </a:solidFill>
                          <a:effectLst/>
                          <a:latin typeface="Calibri" charset="0"/>
                        </a:rPr>
                        <a:t>HIRDLS*</a:t>
                      </a:r>
                      <a:endParaRPr kumimoji="0" lang="en-US" sz="1000" b="1" i="0" u="none" strike="noStrike" cap="none" normalizeH="0" baseline="0" dirty="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00"/>
                          </a:solidFill>
                          <a:effectLst/>
                          <a:latin typeface="Calibri" charset="0"/>
                        </a:rPr>
                        <a:t>CALIPSO/Cloud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00"/>
                          </a:solidFill>
                          <a:effectLst/>
                          <a:latin typeface="Calibri" charset="0"/>
                        </a:rPr>
                        <a:t>Sat</a:t>
                      </a:r>
                      <a:endParaRPr kumimoji="0" lang="en-US" sz="1000" b="1" i="0" u="none" strike="noStrike" cap="none" normalizeH="0" baseline="0" dirty="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rgbClr val="006400"/>
                          </a:solidFill>
                          <a:effectLst/>
                          <a:latin typeface="Calibri" charset="0"/>
                        </a:rPr>
                        <a:t>IASI</a:t>
                      </a: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6400"/>
                          </a:solidFill>
                          <a:effectLst/>
                          <a:latin typeface="Calibri" charset="0"/>
                        </a:rPr>
                        <a:t>CrIS</a:t>
                      </a:r>
                      <a:r>
                        <a:rPr kumimoji="0" lang="en-US" sz="1000" b="0" i="0" u="none" strike="noStrike" cap="none" normalizeH="0" baseline="0" dirty="0" smtClean="0">
                          <a:ln>
                            <a:noFill/>
                          </a:ln>
                          <a:solidFill>
                            <a:schemeClr val="tx1"/>
                          </a:solidFill>
                          <a:effectLst/>
                          <a:latin typeface="Calibri" charset="0"/>
                        </a:rPr>
                        <a:t>/VIIRS/OMPS</a:t>
                      </a:r>
                      <a:endParaRPr kumimoji="0" lang="en-US" sz="1000" b="0" i="0" u="none" strike="noStrike" cap="none" normalizeH="0" baseline="0" dirty="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Calibri" charset="0"/>
                        </a:rPr>
                        <a:t>OCO-2</a:t>
                      </a:r>
                      <a:endParaRPr kumimoji="0" lang="en-US" sz="1000" b="0" i="0" u="none" strike="noStrike" cap="none" normalizeH="0" baseline="0" dirty="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27618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Calibri" charset="0"/>
                        </a:rPr>
                        <a:t>1979</a:t>
                      </a:r>
                      <a:endParaRPr kumimoji="0" lang="en-US" sz="1200" b="1" i="0" u="none" strike="noStrike" cap="none" normalizeH="0" baseline="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Calibri" charset="0"/>
                        </a:rPr>
                        <a:t>1995</a:t>
                      </a:r>
                      <a:endParaRPr kumimoji="0" lang="en-US" sz="1200" b="1" i="0" u="none" strike="noStrike" cap="none" normalizeH="0" baseline="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Calibri" charset="0"/>
                        </a:rPr>
                        <a:t>1996</a:t>
                      </a: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Calibri" charset="0"/>
                        </a:rPr>
                        <a:t>1999</a:t>
                      </a:r>
                      <a:endParaRPr kumimoji="0" lang="en-US" sz="1200" b="1" i="0" u="none" strike="noStrike" cap="none" normalizeH="0" baseline="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rPr>
                        <a:t>1999</a:t>
                      </a:r>
                      <a:endParaRPr kumimoji="0" lang="en-US" sz="1200" b="1" i="0" u="none" strike="noStrike" cap="none" normalizeH="0" baseline="0" dirty="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Calibri" charset="0"/>
                        </a:rPr>
                        <a:t>2002</a:t>
                      </a:r>
                      <a:endParaRPr kumimoji="0" lang="en-US" sz="1200" b="1" i="0" u="none" strike="noStrike" cap="none" normalizeH="0" baseline="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Calibri" charset="0"/>
                        </a:rPr>
                        <a:t>2002</a:t>
                      </a:r>
                      <a:endParaRPr kumimoji="0" lang="en-US" sz="1200" b="1" i="0" u="none" strike="noStrike" cap="none" normalizeH="0" baseline="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Calibri" charset="0"/>
                        </a:rPr>
                        <a:t>2002</a:t>
                      </a: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Calibri" charset="0"/>
                        </a:rPr>
                        <a:t>2004</a:t>
                      </a:r>
                      <a:endParaRPr kumimoji="0" lang="en-US" sz="1200" b="1" i="0" u="none" strike="noStrike" cap="none" normalizeH="0" baseline="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Calibri" charset="0"/>
                        </a:rPr>
                        <a:t>2003</a:t>
                      </a:r>
                      <a:endParaRPr kumimoji="0" lang="en-US" sz="1200" b="1" i="0" u="none" strike="noStrike" cap="none" normalizeH="0" baseline="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Calibri" charset="0"/>
                        </a:rPr>
                        <a:t>2004</a:t>
                      </a:r>
                      <a:endParaRPr kumimoji="0" lang="en-US" sz="1200" b="1" i="0" u="none" strike="noStrike" cap="none" normalizeH="0" baseline="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Calibri" charset="0"/>
                        </a:rPr>
                        <a:t>2004</a:t>
                      </a:r>
                      <a:endParaRPr kumimoji="0" lang="en-US" sz="1200" b="1" i="0" u="none" strike="noStrike" cap="none" normalizeH="0" baseline="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rPr>
                        <a:t>2004</a:t>
                      </a:r>
                      <a:endParaRPr kumimoji="0" lang="en-US" sz="1200" b="1" i="0" u="none" strike="noStrike" cap="none" normalizeH="0" baseline="0" dirty="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rgbClr val="000000"/>
                          </a:solidFill>
                          <a:effectLst/>
                          <a:latin typeface="Calibri" charset="0"/>
                        </a:rPr>
                        <a:t>2004</a:t>
                      </a:r>
                      <a:endParaRPr kumimoji="0" lang="en-US" sz="1200" b="1" i="0" u="none" strike="noStrike" cap="none" normalizeH="0" baseline="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rgbClr val="000000"/>
                          </a:solidFill>
                          <a:effectLst/>
                          <a:latin typeface="Calibri" charset="0"/>
                        </a:rPr>
                        <a:t>2004</a:t>
                      </a:r>
                      <a:endParaRPr kumimoji="0" lang="en-US" sz="1200" b="1" i="0" u="none" strike="noStrike" cap="none" normalizeH="0" baseline="0" dirty="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Calibri" charset="0"/>
                        </a:rPr>
                        <a:t>2007</a:t>
                      </a: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charset="0"/>
                        </a:rPr>
                        <a:t>2011</a:t>
                      </a:r>
                      <a:endParaRPr kumimoji="0" lang="en-US" sz="1200" b="0" i="0" u="none" strike="noStrike" cap="none" normalizeH="0" baseline="0" dirty="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charset="0"/>
                        </a:rPr>
                        <a:t>2014</a:t>
                      </a:r>
                      <a:endParaRPr kumimoji="0" lang="en-US" sz="1200" b="0" i="0" u="none" strike="noStrike" cap="none" normalizeH="0" baseline="0" dirty="0">
                        <a:ln>
                          <a:noFill/>
                        </a:ln>
                        <a:solidFill>
                          <a:schemeClr val="tx1"/>
                        </a:solidFill>
                        <a:effectLst/>
                        <a:latin typeface="Calibri" charset="0"/>
                      </a:endParaRPr>
                    </a:p>
                  </a:txBody>
                  <a:tcPr marL="45720" marR="457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bl>
          </a:graphicData>
        </a:graphic>
      </p:graphicFrame>
      <p:cxnSp>
        <p:nvCxnSpPr>
          <p:cNvPr id="9" name="Straight Arrow Connector 8"/>
          <p:cNvCxnSpPr/>
          <p:nvPr/>
        </p:nvCxnSpPr>
        <p:spPr>
          <a:xfrm rot="10800000">
            <a:off x="3429744" y="3416747"/>
            <a:ext cx="679158" cy="4512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5400000" flipH="1" flipV="1">
            <a:off x="5971672" y="3642374"/>
            <a:ext cx="45125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424091" y="5335246"/>
            <a:ext cx="8380275" cy="566309"/>
          </a:xfrm>
          <a:prstGeom prst="rect">
            <a:avLst/>
          </a:prstGeom>
        </p:spPr>
        <p:txBody>
          <a:bodyPr wrap="none">
            <a:spAutoFit/>
          </a:bodyPr>
          <a:lstStyle/>
          <a:p>
            <a:pPr lvl="0" defTabSz="914400" fontAlgn="base">
              <a:spcBef>
                <a:spcPct val="20000"/>
              </a:spcBef>
              <a:spcAft>
                <a:spcPct val="0"/>
              </a:spcAft>
            </a:pPr>
            <a:r>
              <a:rPr kumimoji="0" lang="en-US" sz="1400" b="0" i="0" u="none" strike="noStrike" cap="none" normalizeH="0" baseline="0" dirty="0" smtClean="0">
                <a:ln>
                  <a:noFill/>
                </a:ln>
                <a:solidFill>
                  <a:srgbClr val="000099"/>
                </a:solidFill>
                <a:effectLst/>
                <a:latin typeface="Calibri" charset="0"/>
              </a:rPr>
              <a:t>Besides traditional temperatures,</a:t>
            </a:r>
            <a:r>
              <a:rPr kumimoji="0" lang="en-US" sz="1400" b="0" i="0" u="none" strike="noStrike" cap="none" normalizeH="0" dirty="0" smtClean="0">
                <a:ln>
                  <a:noFill/>
                </a:ln>
                <a:solidFill>
                  <a:srgbClr val="000099"/>
                </a:solidFill>
                <a:effectLst/>
                <a:latin typeface="Calibri" charset="0"/>
              </a:rPr>
              <a:t> water vapor, etc.:</a:t>
            </a:r>
            <a:endParaRPr kumimoji="0" lang="en-US" sz="1400" b="0" i="0" u="none" strike="noStrike" cap="none" normalizeH="0" baseline="0" dirty="0" smtClean="0">
              <a:ln>
                <a:noFill/>
              </a:ln>
              <a:solidFill>
                <a:srgbClr val="000099"/>
              </a:solidFill>
              <a:effectLst/>
              <a:latin typeface="Calibri" charset="0"/>
            </a:endParaRPr>
          </a:p>
          <a:p>
            <a:pPr lvl="0" defTabSz="914400" fontAlgn="base">
              <a:spcBef>
                <a:spcPct val="20000"/>
              </a:spcBef>
              <a:spcAft>
                <a:spcPct val="0"/>
              </a:spcAft>
            </a:pPr>
            <a:r>
              <a:rPr kumimoji="0" lang="en-US" sz="1400" b="0" i="0" u="none" strike="noStrike" cap="none" normalizeH="0" baseline="0" dirty="0" smtClean="0">
                <a:ln>
                  <a:noFill/>
                </a:ln>
                <a:solidFill>
                  <a:srgbClr val="000099"/>
                </a:solidFill>
                <a:effectLst/>
                <a:latin typeface="Calibri" charset="0"/>
              </a:rPr>
              <a:t>O</a:t>
            </a:r>
            <a:r>
              <a:rPr kumimoji="0" lang="en-US" sz="1400" b="0" i="0" u="none" strike="noStrike" cap="none" normalizeH="0" baseline="-25000" dirty="0" smtClean="0">
                <a:ln>
                  <a:noFill/>
                </a:ln>
                <a:solidFill>
                  <a:srgbClr val="000099"/>
                </a:solidFill>
                <a:effectLst/>
                <a:latin typeface="Calibri" charset="0"/>
              </a:rPr>
              <a:t>3</a:t>
            </a:r>
            <a:r>
              <a:rPr kumimoji="0" lang="en-US" sz="1400" b="0" i="0" u="none" strike="noStrike" cap="none" normalizeH="0" dirty="0" smtClean="0">
                <a:ln>
                  <a:noFill/>
                </a:ln>
                <a:solidFill>
                  <a:srgbClr val="000099"/>
                </a:solidFill>
                <a:effectLst/>
                <a:latin typeface="Calibri" charset="0"/>
              </a:rPr>
              <a:t>,</a:t>
            </a:r>
            <a:r>
              <a:rPr kumimoji="0" lang="en-US" sz="1400" b="0" i="0" u="none" strike="noStrike" cap="none" normalizeH="0" baseline="-25000" dirty="0" smtClean="0">
                <a:ln>
                  <a:noFill/>
                </a:ln>
                <a:solidFill>
                  <a:srgbClr val="000099"/>
                </a:solidFill>
                <a:effectLst/>
                <a:latin typeface="Calibri" charset="0"/>
              </a:rPr>
              <a:t> </a:t>
            </a:r>
            <a:r>
              <a:rPr kumimoji="0" lang="en-US" sz="1400" b="0" i="0" u="none" strike="noStrike" cap="none" normalizeH="0" dirty="0" smtClean="0">
                <a:ln>
                  <a:noFill/>
                </a:ln>
                <a:solidFill>
                  <a:srgbClr val="000099"/>
                </a:solidFill>
                <a:effectLst/>
                <a:latin typeface="Calibri" charset="0"/>
              </a:rPr>
              <a:t>CO, </a:t>
            </a:r>
            <a:r>
              <a:rPr lang="en-US" sz="1400" dirty="0" smtClean="0">
                <a:solidFill>
                  <a:srgbClr val="000099"/>
                </a:solidFill>
                <a:latin typeface="Calibri" charset="0"/>
              </a:rPr>
              <a:t>CO</a:t>
            </a:r>
            <a:r>
              <a:rPr lang="en-US" sz="1400" baseline="-25000" dirty="0" smtClean="0">
                <a:solidFill>
                  <a:srgbClr val="000099"/>
                </a:solidFill>
                <a:latin typeface="Calibri" charset="0"/>
              </a:rPr>
              <a:t>2</a:t>
            </a:r>
            <a:r>
              <a:rPr lang="en-US" sz="1400" dirty="0" smtClean="0">
                <a:solidFill>
                  <a:srgbClr val="000099"/>
                </a:solidFill>
                <a:latin typeface="Calibri" charset="0"/>
              </a:rPr>
              <a:t>, NO, NO</a:t>
            </a:r>
            <a:r>
              <a:rPr lang="en-US" sz="1400" baseline="-25000" dirty="0" smtClean="0">
                <a:solidFill>
                  <a:srgbClr val="000099"/>
                </a:solidFill>
                <a:latin typeface="Calibri" charset="0"/>
              </a:rPr>
              <a:t>2</a:t>
            </a:r>
            <a:r>
              <a:rPr lang="en-US" sz="1400" dirty="0" smtClean="0">
                <a:solidFill>
                  <a:srgbClr val="000099"/>
                </a:solidFill>
                <a:latin typeface="Calibri" charset="0"/>
              </a:rPr>
              <a:t>, HNO</a:t>
            </a:r>
            <a:r>
              <a:rPr lang="en-US" sz="1400" baseline="-25000" dirty="0" smtClean="0">
                <a:solidFill>
                  <a:srgbClr val="000099"/>
                </a:solidFill>
                <a:latin typeface="Calibri" charset="0"/>
              </a:rPr>
              <a:t>3</a:t>
            </a:r>
            <a:r>
              <a:rPr lang="en-US" sz="1400" dirty="0" smtClean="0">
                <a:solidFill>
                  <a:srgbClr val="000099"/>
                </a:solidFill>
                <a:latin typeface="Calibri" charset="0"/>
              </a:rPr>
              <a:t>, CH</a:t>
            </a:r>
            <a:r>
              <a:rPr lang="en-US" sz="1400" baseline="-25000" dirty="0" smtClean="0">
                <a:solidFill>
                  <a:srgbClr val="000099"/>
                </a:solidFill>
                <a:latin typeface="Calibri" charset="0"/>
              </a:rPr>
              <a:t>4</a:t>
            </a:r>
            <a:r>
              <a:rPr lang="en-US" sz="1400" dirty="0" smtClean="0">
                <a:solidFill>
                  <a:srgbClr val="000099"/>
                </a:solidFill>
                <a:latin typeface="Calibri" charset="0"/>
              </a:rPr>
              <a:t>, HCHO, CHOCHO, SO</a:t>
            </a:r>
            <a:r>
              <a:rPr lang="en-US" sz="1400" baseline="-25000" dirty="0" smtClean="0">
                <a:solidFill>
                  <a:srgbClr val="000099"/>
                </a:solidFill>
                <a:latin typeface="Calibri" charset="0"/>
              </a:rPr>
              <a:t>2</a:t>
            </a:r>
            <a:r>
              <a:rPr lang="en-US" sz="1400" dirty="0" smtClean="0">
                <a:solidFill>
                  <a:srgbClr val="000099"/>
                </a:solidFill>
                <a:latin typeface="Calibri" charset="0"/>
              </a:rPr>
              <a:t>, </a:t>
            </a:r>
            <a:r>
              <a:rPr lang="en-US" sz="1400" dirty="0" err="1" smtClean="0">
                <a:solidFill>
                  <a:srgbClr val="000099"/>
                </a:solidFill>
                <a:latin typeface="Calibri" charset="0"/>
              </a:rPr>
              <a:t>BrO</a:t>
            </a:r>
            <a:r>
              <a:rPr lang="en-US" sz="1400" dirty="0" smtClean="0">
                <a:solidFill>
                  <a:srgbClr val="000099"/>
                </a:solidFill>
                <a:latin typeface="Calibri" charset="0"/>
              </a:rPr>
              <a:t>, CH</a:t>
            </a:r>
            <a:r>
              <a:rPr lang="en-US" sz="1400" baseline="-25000" dirty="0" smtClean="0">
                <a:solidFill>
                  <a:srgbClr val="000099"/>
                </a:solidFill>
                <a:latin typeface="Calibri" charset="0"/>
              </a:rPr>
              <a:t>3</a:t>
            </a:r>
            <a:r>
              <a:rPr lang="en-US" sz="1400" dirty="0" smtClean="0">
                <a:solidFill>
                  <a:srgbClr val="000099"/>
                </a:solidFill>
                <a:latin typeface="Calibri" charset="0"/>
              </a:rPr>
              <a:t>CN, HCOOH, CH</a:t>
            </a:r>
            <a:r>
              <a:rPr lang="en-US" sz="1400" baseline="-25000" dirty="0" smtClean="0">
                <a:solidFill>
                  <a:srgbClr val="000099"/>
                </a:solidFill>
                <a:latin typeface="Calibri" charset="0"/>
              </a:rPr>
              <a:t>3</a:t>
            </a:r>
            <a:r>
              <a:rPr lang="en-US" sz="1400" dirty="0" smtClean="0">
                <a:solidFill>
                  <a:srgbClr val="000099"/>
                </a:solidFill>
                <a:latin typeface="Calibri" charset="0"/>
              </a:rPr>
              <a:t>OH, NH</a:t>
            </a:r>
            <a:r>
              <a:rPr lang="en-US" sz="1400" baseline="-25000" dirty="0" smtClean="0">
                <a:solidFill>
                  <a:srgbClr val="000099"/>
                </a:solidFill>
                <a:latin typeface="Calibri" charset="0"/>
              </a:rPr>
              <a:t>3</a:t>
            </a:r>
            <a:r>
              <a:rPr lang="en-US" sz="1400" dirty="0" smtClean="0">
                <a:solidFill>
                  <a:srgbClr val="000099"/>
                </a:solidFill>
                <a:latin typeface="Calibri" charset="0"/>
              </a:rPr>
              <a:t>, HDO, Aerosols, Clouds </a:t>
            </a:r>
            <a:endParaRPr kumimoji="0" lang="en-US" sz="1400" b="1" i="0" u="none" strike="noStrike" cap="none" normalizeH="0" dirty="0">
              <a:ln>
                <a:noFill/>
              </a:ln>
              <a:solidFill>
                <a:srgbClr val="000099"/>
              </a:solidFill>
              <a:effectLst/>
              <a:latin typeface="Calibri"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1307510" y="0"/>
            <a:ext cx="7086600" cy="925511"/>
          </a:xfrm>
          <a:prstGeom prst="rect">
            <a:avLst/>
          </a:prstGeom>
          <a:noFill/>
          <a:ln w="9525">
            <a:noFill/>
            <a:round/>
            <a:headEnd/>
            <a:tailEnd/>
          </a:ln>
        </p:spPr>
        <p:txBody>
          <a:bodyPr wrap="square" lIns="90000" tIns="46800" rIns="90000" bIns="46800">
            <a:prstTxWarp prst="textNoShape">
              <a:avLst/>
            </a:prstTxWarp>
            <a:spAutoFit/>
          </a:bodyPr>
          <a:lstStyle/>
          <a:p>
            <a:pPr>
              <a:lnSpc>
                <a:spcPct val="100000"/>
              </a:lnSpc>
              <a:buClr>
                <a:srgbClr val="1E0D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b="1" dirty="0">
                <a:solidFill>
                  <a:srgbClr val="1E0DFF"/>
                </a:solidFill>
                <a:latin typeface="Comic Sans MS"/>
                <a:cs typeface="Comic Sans MS"/>
              </a:rPr>
              <a:t>Atmospheric Infrared </a:t>
            </a:r>
            <a:r>
              <a:rPr lang="en-GB" sz="3600" b="1" dirty="0" smtClean="0">
                <a:solidFill>
                  <a:srgbClr val="1E0DFF"/>
                </a:solidFill>
                <a:latin typeface="Comic Sans MS"/>
                <a:cs typeface="Comic Sans MS"/>
              </a:rPr>
              <a:t>Sounder</a:t>
            </a:r>
          </a:p>
          <a:p>
            <a:pPr algn="ctr">
              <a:lnSpc>
                <a:spcPct val="100000"/>
              </a:lnSpc>
              <a:buClr>
                <a:srgbClr val="1E0D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smtClean="0">
                <a:solidFill>
                  <a:srgbClr val="1E0DFF"/>
                </a:solidFill>
                <a:latin typeface="Comic Sans MS"/>
                <a:cs typeface="Comic Sans MS"/>
              </a:rPr>
              <a:t>Launched May 2002</a:t>
            </a:r>
            <a:endParaRPr lang="en-GB" b="1" dirty="0">
              <a:solidFill>
                <a:srgbClr val="1E0DFF"/>
              </a:solidFill>
              <a:latin typeface="Comic Sans MS"/>
              <a:cs typeface="Comic Sans MS"/>
            </a:endParaRPr>
          </a:p>
        </p:txBody>
      </p:sp>
      <p:sp>
        <p:nvSpPr>
          <p:cNvPr id="14340" name="Text Box 3"/>
          <p:cNvSpPr txBox="1">
            <a:spLocks noChangeArrowheads="1"/>
          </p:cNvSpPr>
          <p:nvPr/>
        </p:nvSpPr>
        <p:spPr bwMode="auto">
          <a:xfrm>
            <a:off x="4672695" y="1183492"/>
            <a:ext cx="3721415" cy="2310505"/>
          </a:xfrm>
          <a:prstGeom prst="rect">
            <a:avLst/>
          </a:prstGeom>
          <a:solidFill>
            <a:schemeClr val="bg1">
              <a:lumMod val="85000"/>
              <a:alpha val="27000"/>
            </a:schemeClr>
          </a:solidFill>
          <a:ln w="9525">
            <a:noFill/>
            <a:round/>
            <a:headEnd/>
            <a:tailEnd/>
          </a:ln>
        </p:spPr>
        <p:txBody>
          <a:bodyPr wrap="square" lIns="90000" tIns="46800" rIns="90000" bIns="46800">
            <a:prstTxWarp prst="textNoShape">
              <a:avLst/>
            </a:prstTxWarp>
            <a:spAutoFit/>
          </a:bodyPr>
          <a:lstStyle/>
          <a:p>
            <a:pPr marL="115888" indent="-115888">
              <a:lnSpc>
                <a:spcPct val="100000"/>
              </a:lnSpc>
              <a:spcAft>
                <a:spcPts val="0"/>
              </a:spcAft>
              <a:buFont typeface="Arial" charset="0"/>
              <a:buChar char="•"/>
              <a:tabLst>
                <a:tab pos="55563"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solidFill>
                  <a:srgbClr val="000000"/>
                </a:solidFill>
                <a:latin typeface="Comic Sans MS"/>
                <a:cs typeface="Comic Sans MS"/>
              </a:rPr>
              <a:t>A grating spectrometer originally designed to improve weather forecast and now also used for climate and air quality studies.</a:t>
            </a:r>
          </a:p>
          <a:p>
            <a:pPr marL="115888" indent="-115888">
              <a:lnSpc>
                <a:spcPct val="100000"/>
              </a:lnSpc>
              <a:spcAft>
                <a:spcPts val="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solidFill>
                  <a:srgbClr val="000000"/>
                </a:solidFill>
                <a:latin typeface="Comic Sans MS"/>
                <a:cs typeface="Comic Sans MS"/>
              </a:rPr>
              <a:t>Spectral </a:t>
            </a:r>
            <a:r>
              <a:rPr lang="en-GB" sz="1200" dirty="0">
                <a:solidFill>
                  <a:srgbClr val="000000"/>
                </a:solidFill>
                <a:latin typeface="Comic Sans MS"/>
                <a:cs typeface="Comic Sans MS"/>
              </a:rPr>
              <a:t>resolution at /1200 (~ 0.5 cm</a:t>
            </a:r>
            <a:r>
              <a:rPr lang="en-GB" sz="1200" baseline="30000" dirty="0">
                <a:solidFill>
                  <a:srgbClr val="000000"/>
                </a:solidFill>
                <a:latin typeface="Comic Sans MS"/>
                <a:cs typeface="Comic Sans MS"/>
              </a:rPr>
              <a:t>-1</a:t>
            </a:r>
            <a:r>
              <a:rPr lang="en-GB" sz="1200" dirty="0" smtClean="0">
                <a:solidFill>
                  <a:srgbClr val="000000"/>
                </a:solidFill>
                <a:latin typeface="Comic Sans MS"/>
                <a:cs typeface="Comic Sans MS"/>
              </a:rPr>
              <a:t>)‏</a:t>
            </a:r>
          </a:p>
          <a:p>
            <a:pPr marL="115888" indent="-115888">
              <a:lnSpc>
                <a:spcPct val="100000"/>
              </a:lnSpc>
              <a:spcAft>
                <a:spcPts val="0"/>
              </a:spcAft>
              <a:buFont typeface="Arial" charset="0"/>
              <a:buChar char="•"/>
              <a:tabLst>
                <a:tab pos="115888"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solidFill>
                  <a:srgbClr val="000000"/>
                </a:solidFill>
                <a:latin typeface="Comic Sans MS"/>
                <a:cs typeface="Comic Sans MS"/>
              </a:rPr>
              <a:t>Covers </a:t>
            </a:r>
            <a:r>
              <a:rPr lang="en-GB" sz="1200" dirty="0">
                <a:solidFill>
                  <a:srgbClr val="000000"/>
                </a:solidFill>
                <a:latin typeface="Comic Sans MS"/>
                <a:cs typeface="Comic Sans MS"/>
              </a:rPr>
              <a:t>650-2665 in three bands with a total of 2378 </a:t>
            </a:r>
            <a:r>
              <a:rPr lang="en-GB" sz="1200" dirty="0" smtClean="0">
                <a:solidFill>
                  <a:srgbClr val="000000"/>
                </a:solidFill>
                <a:latin typeface="Comic Sans MS"/>
                <a:cs typeface="Comic Sans MS"/>
              </a:rPr>
              <a:t>channels</a:t>
            </a:r>
          </a:p>
          <a:p>
            <a:pPr marL="115888" indent="-115888">
              <a:lnSpc>
                <a:spcPct val="100000"/>
              </a:lnSpc>
              <a:spcAft>
                <a:spcPts val="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solidFill>
                  <a:srgbClr val="000000"/>
                </a:solidFill>
                <a:latin typeface="Comic Sans MS"/>
                <a:cs typeface="Comic Sans MS"/>
              </a:rPr>
              <a:t>Spatial </a:t>
            </a:r>
            <a:r>
              <a:rPr lang="en-GB" sz="1200" dirty="0">
                <a:solidFill>
                  <a:srgbClr val="000000"/>
                </a:solidFill>
                <a:latin typeface="Comic Sans MS"/>
                <a:cs typeface="Comic Sans MS"/>
              </a:rPr>
              <a:t>resolution 13.5 km</a:t>
            </a:r>
            <a:r>
              <a:rPr lang="en-GB" sz="1200" baseline="30000" dirty="0">
                <a:solidFill>
                  <a:srgbClr val="000000"/>
                </a:solidFill>
                <a:latin typeface="Comic Sans MS"/>
                <a:cs typeface="Comic Sans MS"/>
              </a:rPr>
              <a:t>2</a:t>
            </a:r>
            <a:r>
              <a:rPr lang="en-GB" sz="1200" baseline="30000" dirty="0" smtClean="0">
                <a:solidFill>
                  <a:srgbClr val="000000"/>
                </a:solidFill>
                <a:latin typeface="Comic Sans MS"/>
                <a:cs typeface="Comic Sans MS"/>
              </a:rPr>
              <a:t> </a:t>
            </a:r>
            <a:r>
              <a:rPr lang="en-GB" sz="1200" dirty="0" smtClean="0">
                <a:solidFill>
                  <a:srgbClr val="000000"/>
                </a:solidFill>
                <a:latin typeface="Comic Sans MS"/>
                <a:cs typeface="Comic Sans MS"/>
              </a:rPr>
              <a:t>(with retrievals at ~45 km</a:t>
            </a:r>
            <a:r>
              <a:rPr lang="en-GB" sz="1200" baseline="30000" dirty="0" smtClean="0">
                <a:solidFill>
                  <a:srgbClr val="000000"/>
                </a:solidFill>
                <a:latin typeface="Comic Sans MS"/>
                <a:cs typeface="Comic Sans MS"/>
              </a:rPr>
              <a:t>2</a:t>
            </a:r>
            <a:r>
              <a:rPr lang="en-GB" sz="1200" dirty="0" smtClean="0">
                <a:solidFill>
                  <a:srgbClr val="000000"/>
                </a:solidFill>
                <a:latin typeface="Comic Sans MS"/>
                <a:cs typeface="Comic Sans MS"/>
              </a:rPr>
              <a:t>)</a:t>
            </a:r>
          </a:p>
          <a:p>
            <a:pPr marL="115888" indent="-115888">
              <a:lnSpc>
                <a:spcPct val="100000"/>
              </a:lnSpc>
              <a:spcAft>
                <a:spcPts val="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solidFill>
                  <a:srgbClr val="000000"/>
                </a:solidFill>
                <a:latin typeface="Comic Sans MS"/>
                <a:cs typeface="Comic Sans MS"/>
              </a:rPr>
              <a:t>Wide swaths and cloud clearing provide daily global coverage</a:t>
            </a:r>
          </a:p>
          <a:p>
            <a:pPr marL="115888" indent="-115888">
              <a:lnSpc>
                <a:spcPct val="100000"/>
              </a:lnSpc>
              <a:spcAft>
                <a:spcPts val="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solidFill>
                  <a:srgbClr val="000000"/>
                </a:solidFill>
                <a:latin typeface="Comic Sans MS"/>
                <a:cs typeface="Comic Sans MS"/>
              </a:rPr>
              <a:t>Very </a:t>
            </a:r>
            <a:r>
              <a:rPr lang="en-GB" sz="1200" dirty="0">
                <a:solidFill>
                  <a:srgbClr val="000000"/>
                </a:solidFill>
                <a:latin typeface="Comic Sans MS"/>
                <a:cs typeface="Comic Sans MS"/>
              </a:rPr>
              <a:t>high Signal-to-Noise accuracies of 1K over 1 km</a:t>
            </a:r>
            <a:r>
              <a:rPr lang="en-GB" sz="1200" dirty="0" smtClean="0">
                <a:solidFill>
                  <a:srgbClr val="000000"/>
                </a:solidFill>
                <a:latin typeface="Comic Sans MS"/>
                <a:cs typeface="Comic Sans MS"/>
              </a:rPr>
              <a:t>-layer. </a:t>
            </a:r>
            <a:endParaRPr lang="en-GB" sz="1200" dirty="0">
              <a:solidFill>
                <a:srgbClr val="000000"/>
              </a:solidFill>
              <a:latin typeface="Comic Sans MS"/>
              <a:cs typeface="Comic Sans MS"/>
            </a:endParaRPr>
          </a:p>
        </p:txBody>
      </p:sp>
      <p:grpSp>
        <p:nvGrpSpPr>
          <p:cNvPr id="6" name="Group 8"/>
          <p:cNvGrpSpPr>
            <a:grpSpLocks/>
          </p:cNvGrpSpPr>
          <p:nvPr/>
        </p:nvGrpSpPr>
        <p:grpSpPr bwMode="auto">
          <a:xfrm>
            <a:off x="524357" y="4030414"/>
            <a:ext cx="4190070" cy="2827586"/>
            <a:chOff x="1521" y="912"/>
            <a:chExt cx="4311" cy="3172"/>
          </a:xfrm>
        </p:grpSpPr>
        <p:pic>
          <p:nvPicPr>
            <p:cNvPr id="7" name="Picture 9"/>
            <p:cNvPicPr>
              <a:picLocks noChangeAspect="1" noChangeArrowheads="1"/>
            </p:cNvPicPr>
            <p:nvPr/>
          </p:nvPicPr>
          <p:blipFill>
            <a:blip r:embed="rId3"/>
            <a:srcRect/>
            <a:stretch>
              <a:fillRect/>
            </a:stretch>
          </p:blipFill>
          <p:spPr bwMode="auto">
            <a:xfrm>
              <a:off x="2496" y="912"/>
              <a:ext cx="2790" cy="2832"/>
            </a:xfrm>
            <a:prstGeom prst="rect">
              <a:avLst/>
            </a:prstGeom>
            <a:noFill/>
            <a:ln w="9525">
              <a:noFill/>
              <a:round/>
              <a:headEnd/>
              <a:tailEnd/>
            </a:ln>
          </p:spPr>
        </p:pic>
        <p:sp>
          <p:nvSpPr>
            <p:cNvPr id="8" name="Line 10"/>
            <p:cNvSpPr>
              <a:spLocks noChangeShapeType="1"/>
            </p:cNvSpPr>
            <p:nvPr/>
          </p:nvSpPr>
          <p:spPr bwMode="auto">
            <a:xfrm flipV="1">
              <a:off x="3168" y="3166"/>
              <a:ext cx="624" cy="484"/>
            </a:xfrm>
            <a:prstGeom prst="line">
              <a:avLst/>
            </a:prstGeom>
            <a:noFill/>
            <a:ln w="9360">
              <a:solidFill>
                <a:srgbClr val="000000"/>
              </a:solidFill>
              <a:miter lim="800000"/>
              <a:headEnd/>
              <a:tailEnd type="triangle" w="med" len="med"/>
            </a:ln>
          </p:spPr>
          <p:txBody>
            <a:bodyPr>
              <a:prstTxWarp prst="textNoShape">
                <a:avLst/>
              </a:prstTxWarp>
            </a:bodyPr>
            <a:lstStyle/>
            <a:p>
              <a:endParaRPr lang="en-US"/>
            </a:p>
          </p:txBody>
        </p:sp>
        <p:sp>
          <p:nvSpPr>
            <p:cNvPr id="9" name="Text Box 11"/>
            <p:cNvSpPr txBox="1">
              <a:spLocks noChangeArrowheads="1"/>
            </p:cNvSpPr>
            <p:nvPr/>
          </p:nvSpPr>
          <p:spPr bwMode="auto">
            <a:xfrm>
              <a:off x="2640" y="3504"/>
              <a:ext cx="768" cy="244"/>
            </a:xfrm>
            <a:prstGeom prst="rect">
              <a:avLst/>
            </a:prstGeom>
            <a:noFill/>
            <a:ln w="9525">
              <a:noFill/>
              <a:round/>
              <a:headEnd/>
              <a:tailEnd/>
            </a:ln>
          </p:spPr>
          <p:txBody>
            <a:bodyPr wrap="square" lIns="90000" tIns="46800" rIns="90000" bIns="46800">
              <a:prstTxWarp prst="textNoShape">
                <a:avLst/>
              </a:prstTxWarp>
              <a:spAutoFit/>
            </a:bodyPr>
            <a:lstStyle/>
            <a:p>
              <a:pPr>
                <a:lnSpc>
                  <a:spcPct val="100000"/>
                </a:lnSpc>
                <a:spcBef>
                  <a:spcPts val="1500"/>
                </a:spcBef>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800" dirty="0">
                  <a:solidFill>
                    <a:srgbClr val="000000"/>
                  </a:solidFill>
                  <a:latin typeface="Calibri" charset="0"/>
                </a:rPr>
                <a:t>AIRS</a:t>
              </a:r>
            </a:p>
          </p:txBody>
        </p:sp>
        <p:sp>
          <p:nvSpPr>
            <p:cNvPr id="10" name="Line 12"/>
            <p:cNvSpPr>
              <a:spLocks noChangeShapeType="1"/>
            </p:cNvSpPr>
            <p:nvPr/>
          </p:nvSpPr>
          <p:spPr bwMode="auto">
            <a:xfrm flipV="1">
              <a:off x="2160" y="2877"/>
              <a:ext cx="720" cy="388"/>
            </a:xfrm>
            <a:prstGeom prst="line">
              <a:avLst/>
            </a:prstGeom>
            <a:noFill/>
            <a:ln w="9360">
              <a:solidFill>
                <a:srgbClr val="000000"/>
              </a:solidFill>
              <a:miter lim="800000"/>
              <a:headEnd/>
              <a:tailEnd type="triangle" w="med" len="med"/>
            </a:ln>
          </p:spPr>
          <p:txBody>
            <a:bodyPr>
              <a:prstTxWarp prst="textNoShape">
                <a:avLst/>
              </a:prstTxWarp>
            </a:bodyPr>
            <a:lstStyle/>
            <a:p>
              <a:endParaRPr lang="en-US"/>
            </a:p>
          </p:txBody>
        </p:sp>
        <p:sp>
          <p:nvSpPr>
            <p:cNvPr id="11" name="Text Box 13"/>
            <p:cNvSpPr txBox="1">
              <a:spLocks noChangeArrowheads="1"/>
            </p:cNvSpPr>
            <p:nvPr/>
          </p:nvSpPr>
          <p:spPr bwMode="auto">
            <a:xfrm>
              <a:off x="1521" y="3264"/>
              <a:ext cx="1071" cy="244"/>
            </a:xfrm>
            <a:prstGeom prst="rect">
              <a:avLst/>
            </a:prstGeom>
            <a:noFill/>
            <a:ln w="9525">
              <a:noFill/>
              <a:round/>
              <a:headEnd/>
              <a:tailEnd/>
            </a:ln>
          </p:spPr>
          <p:txBody>
            <a:bodyPr wrap="square" lIns="90000" tIns="46800" rIns="90000" bIns="46800">
              <a:prstTxWarp prst="textNoShape">
                <a:avLst/>
              </a:prstTxWarp>
              <a:spAutoFit/>
            </a:bodyPr>
            <a:lstStyle/>
            <a:p>
              <a:pPr>
                <a:lnSpc>
                  <a:spcPct val="100000"/>
                </a:lnSpc>
                <a:spcBef>
                  <a:spcPts val="1500"/>
                </a:spcBef>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800" dirty="0">
                  <a:solidFill>
                    <a:srgbClr val="000000"/>
                  </a:solidFill>
                  <a:latin typeface="Calibri" charset="0"/>
                </a:rPr>
                <a:t>MODIS</a:t>
              </a:r>
            </a:p>
          </p:txBody>
        </p:sp>
        <p:sp>
          <p:nvSpPr>
            <p:cNvPr id="12" name="Line 14"/>
            <p:cNvSpPr>
              <a:spLocks noChangeShapeType="1"/>
            </p:cNvSpPr>
            <p:nvPr/>
          </p:nvSpPr>
          <p:spPr bwMode="auto">
            <a:xfrm flipV="1">
              <a:off x="2352" y="1293"/>
              <a:ext cx="624" cy="388"/>
            </a:xfrm>
            <a:prstGeom prst="line">
              <a:avLst/>
            </a:prstGeom>
            <a:noFill/>
            <a:ln w="9360">
              <a:solidFill>
                <a:srgbClr val="000000"/>
              </a:solidFill>
              <a:miter lim="800000"/>
              <a:headEnd/>
              <a:tailEnd type="triangle" w="med" len="med"/>
            </a:ln>
          </p:spPr>
          <p:txBody>
            <a:bodyPr>
              <a:prstTxWarp prst="textNoShape">
                <a:avLst/>
              </a:prstTxWarp>
            </a:bodyPr>
            <a:lstStyle/>
            <a:p>
              <a:endParaRPr lang="en-US"/>
            </a:p>
          </p:txBody>
        </p:sp>
        <p:sp>
          <p:nvSpPr>
            <p:cNvPr id="13" name="Text Box 15"/>
            <p:cNvSpPr txBox="1">
              <a:spLocks noChangeArrowheads="1"/>
            </p:cNvSpPr>
            <p:nvPr/>
          </p:nvSpPr>
          <p:spPr bwMode="auto">
            <a:xfrm>
              <a:off x="1521" y="1680"/>
              <a:ext cx="1263" cy="244"/>
            </a:xfrm>
            <a:prstGeom prst="rect">
              <a:avLst/>
            </a:prstGeom>
            <a:noFill/>
            <a:ln w="9525">
              <a:noFill/>
              <a:round/>
              <a:headEnd/>
              <a:tailEnd/>
            </a:ln>
          </p:spPr>
          <p:txBody>
            <a:bodyPr wrap="square" lIns="90000" tIns="46800" rIns="90000" bIns="46800">
              <a:prstTxWarp prst="textNoShape">
                <a:avLst/>
              </a:prstTxWarp>
              <a:spAutoFit/>
            </a:bodyPr>
            <a:lstStyle/>
            <a:p>
              <a:pPr>
                <a:lnSpc>
                  <a:spcPct val="100000"/>
                </a:lnSpc>
                <a:spcBef>
                  <a:spcPts val="1500"/>
                </a:spcBef>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800" dirty="0">
                  <a:solidFill>
                    <a:srgbClr val="000000"/>
                  </a:solidFill>
                  <a:latin typeface="Calibri" charset="0"/>
                </a:rPr>
                <a:t>AMSR-E</a:t>
              </a:r>
            </a:p>
          </p:txBody>
        </p:sp>
        <p:sp>
          <p:nvSpPr>
            <p:cNvPr id="14" name="Line 16"/>
            <p:cNvSpPr>
              <a:spLocks noChangeShapeType="1"/>
            </p:cNvSpPr>
            <p:nvPr/>
          </p:nvSpPr>
          <p:spPr bwMode="auto">
            <a:xfrm flipH="1">
              <a:off x="3502" y="1680"/>
              <a:ext cx="1012" cy="1152"/>
            </a:xfrm>
            <a:prstGeom prst="line">
              <a:avLst/>
            </a:prstGeom>
            <a:noFill/>
            <a:ln w="9360">
              <a:solidFill>
                <a:srgbClr val="000000"/>
              </a:solidFill>
              <a:miter lim="800000"/>
              <a:headEnd/>
              <a:tailEnd type="triangle" w="med" len="med"/>
            </a:ln>
          </p:spPr>
          <p:txBody>
            <a:bodyPr>
              <a:prstTxWarp prst="textNoShape">
                <a:avLst/>
              </a:prstTxWarp>
            </a:bodyPr>
            <a:lstStyle/>
            <a:p>
              <a:endParaRPr lang="en-US"/>
            </a:p>
          </p:txBody>
        </p:sp>
        <p:sp>
          <p:nvSpPr>
            <p:cNvPr id="15" name="Line 17"/>
            <p:cNvSpPr>
              <a:spLocks noChangeShapeType="1"/>
            </p:cNvSpPr>
            <p:nvPr/>
          </p:nvSpPr>
          <p:spPr bwMode="auto">
            <a:xfrm flipH="1">
              <a:off x="4174" y="1680"/>
              <a:ext cx="340" cy="1056"/>
            </a:xfrm>
            <a:prstGeom prst="line">
              <a:avLst/>
            </a:prstGeom>
            <a:noFill/>
            <a:ln w="9360">
              <a:solidFill>
                <a:srgbClr val="000000"/>
              </a:solidFill>
              <a:miter lim="800000"/>
              <a:headEnd/>
              <a:tailEnd type="triangle" w="med" len="med"/>
            </a:ln>
          </p:spPr>
          <p:txBody>
            <a:bodyPr>
              <a:prstTxWarp prst="textNoShape">
                <a:avLst/>
              </a:prstTxWarp>
            </a:bodyPr>
            <a:lstStyle/>
            <a:p>
              <a:endParaRPr lang="en-US"/>
            </a:p>
          </p:txBody>
        </p:sp>
        <p:sp>
          <p:nvSpPr>
            <p:cNvPr id="16" name="Text Box 18"/>
            <p:cNvSpPr txBox="1">
              <a:spLocks noChangeArrowheads="1"/>
            </p:cNvSpPr>
            <p:nvPr/>
          </p:nvSpPr>
          <p:spPr bwMode="auto">
            <a:xfrm>
              <a:off x="4174" y="1293"/>
              <a:ext cx="864" cy="244"/>
            </a:xfrm>
            <a:prstGeom prst="rect">
              <a:avLst/>
            </a:prstGeom>
            <a:noFill/>
            <a:ln w="9525">
              <a:noFill/>
              <a:round/>
              <a:headEnd/>
              <a:tailEnd/>
            </a:ln>
          </p:spPr>
          <p:txBody>
            <a:bodyPr wrap="square" lIns="90000" tIns="46800" rIns="90000" bIns="46800">
              <a:prstTxWarp prst="textNoShape">
                <a:avLst/>
              </a:prstTxWarp>
              <a:spAutoFit/>
            </a:bodyPr>
            <a:lstStyle/>
            <a:p>
              <a:pPr>
                <a:lnSpc>
                  <a:spcPct val="100000"/>
                </a:lnSpc>
                <a:spcBef>
                  <a:spcPts val="1500"/>
                </a:spcBef>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800" dirty="0">
                  <a:solidFill>
                    <a:srgbClr val="000000"/>
                  </a:solidFill>
                  <a:latin typeface="Calibri" charset="0"/>
                </a:rPr>
                <a:t>AMSU</a:t>
              </a:r>
            </a:p>
          </p:txBody>
        </p:sp>
        <p:sp>
          <p:nvSpPr>
            <p:cNvPr id="17" name="Line 19"/>
            <p:cNvSpPr>
              <a:spLocks noChangeShapeType="1"/>
            </p:cNvSpPr>
            <p:nvPr/>
          </p:nvSpPr>
          <p:spPr bwMode="auto">
            <a:xfrm flipH="1">
              <a:off x="4318" y="1920"/>
              <a:ext cx="820" cy="1152"/>
            </a:xfrm>
            <a:prstGeom prst="line">
              <a:avLst/>
            </a:prstGeom>
            <a:noFill/>
            <a:ln w="9360">
              <a:solidFill>
                <a:srgbClr val="000000"/>
              </a:solidFill>
              <a:miter lim="800000"/>
              <a:headEnd/>
              <a:tailEnd type="triangle" w="med" len="med"/>
            </a:ln>
          </p:spPr>
          <p:txBody>
            <a:bodyPr>
              <a:prstTxWarp prst="textNoShape">
                <a:avLst/>
              </a:prstTxWarp>
            </a:bodyPr>
            <a:lstStyle/>
            <a:p>
              <a:endParaRPr lang="en-US"/>
            </a:p>
          </p:txBody>
        </p:sp>
        <p:sp>
          <p:nvSpPr>
            <p:cNvPr id="18" name="Text Box 20"/>
            <p:cNvSpPr txBox="1">
              <a:spLocks noChangeArrowheads="1"/>
            </p:cNvSpPr>
            <p:nvPr/>
          </p:nvSpPr>
          <p:spPr bwMode="auto">
            <a:xfrm>
              <a:off x="5038" y="1680"/>
              <a:ext cx="794" cy="244"/>
            </a:xfrm>
            <a:prstGeom prst="rect">
              <a:avLst/>
            </a:prstGeom>
            <a:noFill/>
            <a:ln w="9525">
              <a:noFill/>
              <a:round/>
              <a:headEnd/>
              <a:tailEnd/>
            </a:ln>
          </p:spPr>
          <p:txBody>
            <a:bodyPr wrap="square" lIns="90000" tIns="46800" rIns="90000" bIns="46800">
              <a:prstTxWarp prst="textNoShape">
                <a:avLst/>
              </a:prstTxWarp>
              <a:spAutoFit/>
            </a:bodyPr>
            <a:lstStyle/>
            <a:p>
              <a:pPr>
                <a:lnSpc>
                  <a:spcPct val="100000"/>
                </a:lnSpc>
                <a:spcBef>
                  <a:spcPts val="1500"/>
                </a:spcBef>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800" dirty="0">
                  <a:solidFill>
                    <a:srgbClr val="000000"/>
                  </a:solidFill>
                  <a:latin typeface="Calibri" charset="0"/>
                </a:rPr>
                <a:t>HSB</a:t>
              </a:r>
            </a:p>
          </p:txBody>
        </p:sp>
        <p:sp>
          <p:nvSpPr>
            <p:cNvPr id="19" name="Line 21"/>
            <p:cNvSpPr>
              <a:spLocks noChangeShapeType="1"/>
            </p:cNvSpPr>
            <p:nvPr/>
          </p:nvSpPr>
          <p:spPr bwMode="auto">
            <a:xfrm flipV="1">
              <a:off x="3744" y="3309"/>
              <a:ext cx="816" cy="580"/>
            </a:xfrm>
            <a:prstGeom prst="line">
              <a:avLst/>
            </a:prstGeom>
            <a:noFill/>
            <a:ln w="9360">
              <a:solidFill>
                <a:srgbClr val="000000"/>
              </a:solidFill>
              <a:miter lim="800000"/>
              <a:headEnd/>
              <a:tailEnd type="triangle" w="med" len="med"/>
            </a:ln>
          </p:spPr>
          <p:txBody>
            <a:bodyPr>
              <a:prstTxWarp prst="textNoShape">
                <a:avLst/>
              </a:prstTxWarp>
            </a:bodyPr>
            <a:lstStyle/>
            <a:p>
              <a:endParaRPr lang="en-US"/>
            </a:p>
          </p:txBody>
        </p:sp>
        <p:sp>
          <p:nvSpPr>
            <p:cNvPr id="20" name="Text Box 22"/>
            <p:cNvSpPr txBox="1">
              <a:spLocks noChangeArrowheads="1"/>
            </p:cNvSpPr>
            <p:nvPr/>
          </p:nvSpPr>
          <p:spPr bwMode="auto">
            <a:xfrm>
              <a:off x="3408" y="3840"/>
              <a:ext cx="864" cy="244"/>
            </a:xfrm>
            <a:prstGeom prst="rect">
              <a:avLst/>
            </a:prstGeom>
            <a:noFill/>
            <a:ln w="9525">
              <a:noFill/>
              <a:round/>
              <a:headEnd/>
              <a:tailEnd/>
            </a:ln>
          </p:spPr>
          <p:txBody>
            <a:bodyPr wrap="square" lIns="90000" tIns="46800" rIns="90000" bIns="46800">
              <a:prstTxWarp prst="textNoShape">
                <a:avLst/>
              </a:prstTxWarp>
              <a:spAutoFit/>
            </a:bodyPr>
            <a:lstStyle/>
            <a:p>
              <a:pPr>
                <a:lnSpc>
                  <a:spcPct val="100000"/>
                </a:lnSpc>
                <a:spcBef>
                  <a:spcPts val="1500"/>
                </a:spcBef>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800" dirty="0">
                  <a:solidFill>
                    <a:srgbClr val="000000"/>
                  </a:solidFill>
                  <a:latin typeface="Calibri" charset="0"/>
                </a:rPr>
                <a:t>CERES</a:t>
              </a:r>
            </a:p>
          </p:txBody>
        </p:sp>
      </p:grpSp>
      <p:sp>
        <p:nvSpPr>
          <p:cNvPr id="21" name="TextBox 20"/>
          <p:cNvSpPr txBox="1"/>
          <p:nvPr/>
        </p:nvSpPr>
        <p:spPr>
          <a:xfrm>
            <a:off x="524357" y="4218220"/>
            <a:ext cx="764114" cy="369332"/>
          </a:xfrm>
          <a:prstGeom prst="rect">
            <a:avLst/>
          </a:prstGeom>
          <a:noFill/>
        </p:spPr>
        <p:txBody>
          <a:bodyPr wrap="none" rtlCol="0">
            <a:spAutoFit/>
          </a:bodyPr>
          <a:lstStyle/>
          <a:p>
            <a:r>
              <a:rPr lang="en-US" b="1" dirty="0" smtClean="0">
                <a:solidFill>
                  <a:srgbClr val="0000FF"/>
                </a:solidFill>
              </a:rPr>
              <a:t>AQUA</a:t>
            </a:r>
            <a:endParaRPr lang="en-US" b="1" dirty="0">
              <a:solidFill>
                <a:srgbClr val="0000FF"/>
              </a:solidFill>
            </a:endParaRPr>
          </a:p>
        </p:txBody>
      </p:sp>
      <p:pic>
        <p:nvPicPr>
          <p:cNvPr id="22" name="Picture 3"/>
          <p:cNvPicPr>
            <a:picLocks noChangeAspect="1" noChangeArrowheads="1"/>
          </p:cNvPicPr>
          <p:nvPr/>
        </p:nvPicPr>
        <p:blipFill>
          <a:blip r:embed="rId4"/>
          <a:srcRect/>
          <a:stretch>
            <a:fillRect/>
          </a:stretch>
        </p:blipFill>
        <p:spPr bwMode="auto">
          <a:xfrm>
            <a:off x="740615" y="958715"/>
            <a:ext cx="3418343" cy="2801014"/>
          </a:xfrm>
          <a:prstGeom prst="rect">
            <a:avLst/>
          </a:prstGeom>
          <a:noFill/>
          <a:ln w="9525">
            <a:noFill/>
            <a:miter lim="800000"/>
            <a:headEnd/>
            <a:tailEnd/>
          </a:ln>
        </p:spPr>
      </p:pic>
      <p:pic>
        <p:nvPicPr>
          <p:cNvPr id="23" name="Picture 6"/>
          <p:cNvPicPr>
            <a:picLocks noChangeAspect="1" noChangeArrowheads="1"/>
          </p:cNvPicPr>
          <p:nvPr/>
        </p:nvPicPr>
        <p:blipFill>
          <a:blip r:embed="rId5"/>
          <a:srcRect/>
          <a:stretch>
            <a:fillRect/>
          </a:stretch>
        </p:blipFill>
        <p:spPr bwMode="auto">
          <a:xfrm>
            <a:off x="4714427" y="3889877"/>
            <a:ext cx="3668546" cy="2581247"/>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0" y="152400"/>
            <a:ext cx="9144000" cy="769938"/>
          </a:xfrm>
          <a:prstGeom prst="rect">
            <a:avLst/>
          </a:prstGeom>
          <a:noFill/>
          <a:ln w="9525">
            <a:noFill/>
            <a:miter lim="800000"/>
            <a:headEnd/>
            <a:tailEnd/>
          </a:ln>
        </p:spPr>
        <p:txBody>
          <a:bodyPr>
            <a:prstTxWarp prst="textNoShape">
              <a:avLst/>
            </a:prstTxWarp>
            <a:spAutoFit/>
          </a:bodyPr>
          <a:lstStyle/>
          <a:p>
            <a:pPr algn="ctr"/>
            <a:r>
              <a:rPr lang="en-US" sz="4400" b="1" dirty="0">
                <a:solidFill>
                  <a:srgbClr val="1E0DFF"/>
                </a:solidFill>
              </a:rPr>
              <a:t>Atmospheric Infrared Sounder</a:t>
            </a:r>
          </a:p>
        </p:txBody>
      </p:sp>
      <p:grpSp>
        <p:nvGrpSpPr>
          <p:cNvPr id="2" name="Group 22"/>
          <p:cNvGrpSpPr>
            <a:grpSpLocks/>
          </p:cNvGrpSpPr>
          <p:nvPr/>
        </p:nvGrpSpPr>
        <p:grpSpPr bwMode="auto">
          <a:xfrm>
            <a:off x="0" y="1154499"/>
            <a:ext cx="3014472" cy="5562600"/>
            <a:chOff x="947928" y="1295400"/>
            <a:chExt cx="3014472" cy="5562600"/>
          </a:xfrm>
        </p:grpSpPr>
        <p:grpSp>
          <p:nvGrpSpPr>
            <p:cNvPr id="9" name="Group 8"/>
            <p:cNvGrpSpPr/>
            <p:nvPr/>
          </p:nvGrpSpPr>
          <p:grpSpPr>
            <a:xfrm>
              <a:off x="947928" y="1295400"/>
              <a:ext cx="3014472" cy="4343400"/>
              <a:chOff x="185928" y="1524000"/>
              <a:chExt cx="3014472" cy="5075830"/>
            </a:xfrm>
            <a:solidFill>
              <a:schemeClr val="bg2"/>
            </a:solidFill>
          </p:grpSpPr>
          <p:pic>
            <p:nvPicPr>
              <p:cNvPr id="3" name="Picture 2" descr="H2OVapMMR_100_airs.jpg"/>
              <p:cNvPicPr>
                <a:picLocks noChangeAspect="1"/>
              </p:cNvPicPr>
              <p:nvPr/>
            </p:nvPicPr>
            <p:blipFill>
              <a:blip r:embed="rId2"/>
              <a:stretch>
                <a:fillRect/>
              </a:stretch>
            </p:blipFill>
            <p:spPr>
              <a:xfrm>
                <a:off x="914400" y="1524000"/>
                <a:ext cx="2286000" cy="1714500"/>
              </a:xfrm>
              <a:prstGeom prst="rect">
                <a:avLst/>
              </a:prstGeom>
              <a:grpFill/>
            </p:spPr>
          </p:pic>
          <p:pic>
            <p:nvPicPr>
              <p:cNvPr id="4" name="Picture 3" descr="TotO3_100_airs.jpg"/>
              <p:cNvPicPr>
                <a:picLocks noChangeAspect="1"/>
              </p:cNvPicPr>
              <p:nvPr/>
            </p:nvPicPr>
            <p:blipFill>
              <a:blip r:embed="rId3"/>
              <a:stretch>
                <a:fillRect/>
              </a:stretch>
            </p:blipFill>
            <p:spPr>
              <a:xfrm>
                <a:off x="914400" y="3200400"/>
                <a:ext cx="2286000" cy="1714500"/>
              </a:xfrm>
              <a:prstGeom prst="rect">
                <a:avLst/>
              </a:prstGeom>
              <a:grpFill/>
            </p:spPr>
          </p:pic>
          <p:pic>
            <p:nvPicPr>
              <p:cNvPr id="5" name="Picture 4" descr="CO_100_airs.jpg"/>
              <p:cNvPicPr>
                <a:picLocks noChangeAspect="1"/>
              </p:cNvPicPr>
              <p:nvPr/>
            </p:nvPicPr>
            <p:blipFill>
              <a:blip r:embed="rId4"/>
              <a:stretch>
                <a:fillRect/>
              </a:stretch>
            </p:blipFill>
            <p:spPr>
              <a:xfrm>
                <a:off x="914400" y="4876800"/>
                <a:ext cx="2286000" cy="1723030"/>
              </a:xfrm>
              <a:prstGeom prst="rect">
                <a:avLst/>
              </a:prstGeom>
              <a:grpFill/>
            </p:spPr>
          </p:pic>
          <p:sp useBgFill="1">
            <p:nvSpPr>
              <p:cNvPr id="6" name="TextBox 5"/>
              <p:cNvSpPr txBox="1"/>
              <p:nvPr/>
            </p:nvSpPr>
            <p:spPr>
              <a:xfrm>
                <a:off x="185928" y="2147348"/>
                <a:ext cx="728472" cy="467581"/>
              </a:xfrm>
              <a:prstGeom prst="rect">
                <a:avLst/>
              </a:prstGeom>
            </p:spPr>
            <p:txBody>
              <a:bodyPr wrap="square">
                <a:spAutoFit/>
              </a:bodyPr>
              <a:lstStyle/>
              <a:p>
                <a:pPr>
                  <a:buFont typeface="Times New Roman" pitchFamily="16" charset="0"/>
                  <a:buNone/>
                  <a:defRPr/>
                </a:pPr>
                <a:r>
                  <a:rPr lang="en-US" sz="2000" b="1" spc="-150" dirty="0">
                    <a:latin typeface="Comic Sans MS"/>
                    <a:ea typeface="+mn-ea"/>
                    <a:cs typeface="Comic Sans MS"/>
                  </a:rPr>
                  <a:t>H2O</a:t>
                </a:r>
              </a:p>
            </p:txBody>
          </p:sp>
          <p:sp useBgFill="1">
            <p:nvSpPr>
              <p:cNvPr id="7" name="TextBox 6"/>
              <p:cNvSpPr txBox="1"/>
              <p:nvPr/>
            </p:nvSpPr>
            <p:spPr>
              <a:xfrm>
                <a:off x="288746" y="3839291"/>
                <a:ext cx="455315" cy="467581"/>
              </a:xfrm>
              <a:prstGeom prst="rect">
                <a:avLst/>
              </a:prstGeom>
            </p:spPr>
            <p:txBody>
              <a:bodyPr wrap="none">
                <a:spAutoFit/>
              </a:bodyPr>
              <a:lstStyle/>
              <a:p>
                <a:pPr>
                  <a:buFont typeface="Times New Roman" pitchFamily="16" charset="0"/>
                  <a:buNone/>
                  <a:defRPr/>
                </a:pPr>
                <a:r>
                  <a:rPr lang="en-US" sz="2000" b="1" spc="-150" dirty="0">
                    <a:latin typeface="Comic Sans MS"/>
                    <a:ea typeface="+mn-ea"/>
                    <a:cs typeface="Comic Sans MS"/>
                  </a:rPr>
                  <a:t>O</a:t>
                </a:r>
                <a:r>
                  <a:rPr lang="en-US" sz="2000" b="1" spc="-150" baseline="-25000" dirty="0">
                    <a:latin typeface="Comic Sans MS"/>
                    <a:ea typeface="+mn-ea"/>
                    <a:cs typeface="Comic Sans MS"/>
                  </a:rPr>
                  <a:t>3</a:t>
                </a:r>
              </a:p>
            </p:txBody>
          </p:sp>
          <p:sp useBgFill="1">
            <p:nvSpPr>
              <p:cNvPr id="8" name="TextBox 7"/>
              <p:cNvSpPr txBox="1"/>
              <p:nvPr/>
            </p:nvSpPr>
            <p:spPr>
              <a:xfrm>
                <a:off x="186153" y="5442185"/>
                <a:ext cx="518091" cy="467581"/>
              </a:xfrm>
              <a:prstGeom prst="rect">
                <a:avLst/>
              </a:prstGeom>
            </p:spPr>
            <p:txBody>
              <a:bodyPr wrap="none">
                <a:spAutoFit/>
              </a:bodyPr>
              <a:lstStyle/>
              <a:p>
                <a:pPr>
                  <a:buFont typeface="Times New Roman" pitchFamily="16" charset="0"/>
                  <a:buNone/>
                  <a:defRPr/>
                </a:pPr>
                <a:r>
                  <a:rPr lang="en-US" sz="2000" b="1" spc="-150" dirty="0">
                    <a:latin typeface="Comic Sans MS"/>
                    <a:ea typeface="+mn-ea"/>
                    <a:cs typeface="Comic Sans MS"/>
                  </a:rPr>
                  <a:t>CO</a:t>
                </a:r>
              </a:p>
            </p:txBody>
          </p:sp>
        </p:grpSp>
        <p:sp useBgFill="1">
          <p:nvSpPr>
            <p:cNvPr id="15366" name="TextBox 18"/>
            <p:cNvSpPr txBox="1">
              <a:spLocks noChangeArrowheads="1"/>
            </p:cNvSpPr>
            <p:nvPr/>
          </p:nvSpPr>
          <p:spPr bwMode="auto">
            <a:xfrm>
              <a:off x="948152" y="5943600"/>
              <a:ext cx="728247" cy="400110"/>
            </a:xfrm>
            <a:prstGeom prst="rect">
              <a:avLst/>
            </a:prstGeom>
            <a:ln w="9525">
              <a:noFill/>
              <a:miter lim="800000"/>
              <a:headEnd/>
              <a:tailEnd/>
            </a:ln>
          </p:spPr>
          <p:txBody>
            <a:bodyPr wrap="square">
              <a:prstTxWarp prst="textNoShape">
                <a:avLst/>
              </a:prstTxWarp>
              <a:spAutoFit/>
            </a:bodyPr>
            <a:lstStyle/>
            <a:p>
              <a:r>
                <a:rPr lang="en-US" sz="2000" b="1" spc="-150" dirty="0" smtClean="0">
                  <a:latin typeface="Comic Sans MS"/>
                  <a:cs typeface="Comic Sans MS"/>
                </a:rPr>
                <a:t>SO</a:t>
              </a:r>
              <a:r>
                <a:rPr lang="en-US" sz="2000" b="1" spc="-150" baseline="-25000" dirty="0" smtClean="0">
                  <a:latin typeface="Comic Sans MS"/>
                  <a:cs typeface="Comic Sans MS"/>
                </a:rPr>
                <a:t>2</a:t>
              </a:r>
              <a:endParaRPr lang="en-US" sz="2000" b="1" spc="-150" dirty="0">
                <a:latin typeface="Comic Sans MS"/>
                <a:cs typeface="Comic Sans MS"/>
              </a:endParaRPr>
            </a:p>
          </p:txBody>
        </p:sp>
        <p:pic>
          <p:nvPicPr>
            <p:cNvPr id="15367" name="Picture 20" descr="ash_so2_50x50_AIRS.jpg"/>
            <p:cNvPicPr>
              <a:picLocks noChangeAspect="1"/>
            </p:cNvPicPr>
            <p:nvPr/>
          </p:nvPicPr>
          <p:blipFill>
            <a:blip r:embed="rId5"/>
            <a:srcRect/>
            <a:stretch>
              <a:fillRect/>
            </a:stretch>
          </p:blipFill>
          <p:spPr bwMode="auto">
            <a:xfrm>
              <a:off x="1676400" y="5638800"/>
              <a:ext cx="2286000" cy="1219200"/>
            </a:xfrm>
            <a:prstGeom prst="rect">
              <a:avLst/>
            </a:prstGeom>
            <a:solidFill>
              <a:schemeClr val="bg2"/>
            </a:solidFill>
            <a:ln w="9525">
              <a:noFill/>
              <a:miter lim="800000"/>
              <a:headEnd/>
              <a:tailEnd/>
            </a:ln>
          </p:spPr>
        </p:pic>
      </p:grpSp>
      <p:grpSp>
        <p:nvGrpSpPr>
          <p:cNvPr id="11" name="Group 23"/>
          <p:cNvGrpSpPr/>
          <p:nvPr/>
        </p:nvGrpSpPr>
        <p:grpSpPr>
          <a:xfrm>
            <a:off x="3339751" y="1156913"/>
            <a:ext cx="3079114" cy="5562600"/>
            <a:chOff x="4876800" y="1295400"/>
            <a:chExt cx="3087405" cy="5562600"/>
          </a:xfrm>
          <a:solidFill>
            <a:schemeClr val="bg2"/>
          </a:solidFill>
        </p:grpSpPr>
        <p:grpSp>
          <p:nvGrpSpPr>
            <p:cNvPr id="17" name="Group 16"/>
            <p:cNvGrpSpPr/>
            <p:nvPr/>
          </p:nvGrpSpPr>
          <p:grpSpPr>
            <a:xfrm>
              <a:off x="4876800" y="1295400"/>
              <a:ext cx="3087405" cy="4343400"/>
              <a:chOff x="3962400" y="1371600"/>
              <a:chExt cx="3087405" cy="5067300"/>
            </a:xfrm>
            <a:grpFill/>
          </p:grpSpPr>
          <p:pic>
            <p:nvPicPr>
              <p:cNvPr id="10" name="Picture 9" descr="OLR_100_airs.jpg"/>
              <p:cNvPicPr>
                <a:picLocks noChangeAspect="1"/>
              </p:cNvPicPr>
              <p:nvPr/>
            </p:nvPicPr>
            <p:blipFill>
              <a:blip r:embed="rId6"/>
              <a:stretch>
                <a:fillRect/>
              </a:stretch>
            </p:blipFill>
            <p:spPr>
              <a:xfrm>
                <a:off x="3962400" y="1371600"/>
                <a:ext cx="2286000" cy="1714500"/>
              </a:xfrm>
              <a:prstGeom prst="rect">
                <a:avLst/>
              </a:prstGeom>
              <a:grpFill/>
            </p:spPr>
          </p:pic>
          <p:pic>
            <p:nvPicPr>
              <p:cNvPr id="12" name="Picture 11" descr="CloudFrc_100_airs.jpg"/>
              <p:cNvPicPr>
                <a:picLocks noChangeAspect="1"/>
              </p:cNvPicPr>
              <p:nvPr/>
            </p:nvPicPr>
            <p:blipFill>
              <a:blip r:embed="rId7"/>
              <a:stretch>
                <a:fillRect/>
              </a:stretch>
            </p:blipFill>
            <p:spPr>
              <a:xfrm>
                <a:off x="3962400" y="4724400"/>
                <a:ext cx="2286000" cy="1714500"/>
              </a:xfrm>
              <a:prstGeom prst="rect">
                <a:avLst/>
              </a:prstGeom>
              <a:grpFill/>
            </p:spPr>
          </p:pic>
          <p:pic>
            <p:nvPicPr>
              <p:cNvPr id="13" name="Picture 12" descr="Temp_100_airs.jpg"/>
              <p:cNvPicPr>
                <a:picLocks noChangeAspect="1"/>
              </p:cNvPicPr>
              <p:nvPr/>
            </p:nvPicPr>
            <p:blipFill>
              <a:blip r:embed="rId8"/>
              <a:stretch>
                <a:fillRect/>
              </a:stretch>
            </p:blipFill>
            <p:spPr>
              <a:xfrm>
                <a:off x="3962400" y="3048000"/>
                <a:ext cx="2286000" cy="1714500"/>
              </a:xfrm>
              <a:prstGeom prst="rect">
                <a:avLst/>
              </a:prstGeom>
              <a:grpFill/>
            </p:spPr>
          </p:pic>
          <p:sp useBgFill="1">
            <p:nvSpPr>
              <p:cNvPr id="14" name="TextBox 13"/>
              <p:cNvSpPr txBox="1"/>
              <p:nvPr/>
            </p:nvSpPr>
            <p:spPr>
              <a:xfrm>
                <a:off x="6248399" y="3683000"/>
                <a:ext cx="801405" cy="466795"/>
              </a:xfrm>
              <a:prstGeom prst="rect">
                <a:avLst/>
              </a:prstGeom>
            </p:spPr>
            <p:txBody>
              <a:bodyPr wrap="square">
                <a:spAutoFit/>
              </a:bodyPr>
              <a:lstStyle/>
              <a:p>
                <a:pPr>
                  <a:buFont typeface="Times New Roman" pitchFamily="16" charset="0"/>
                  <a:buNone/>
                  <a:defRPr/>
                </a:pPr>
                <a:r>
                  <a:rPr lang="en-US" sz="2000" b="1" spc="-150" dirty="0" smtClean="0">
                    <a:latin typeface="Comic Sans MS"/>
                    <a:ea typeface="+mn-ea"/>
                    <a:cs typeface="Comic Sans MS"/>
                  </a:rPr>
                  <a:t>Temp</a:t>
                </a:r>
                <a:endParaRPr lang="en-US" sz="2000" b="1" spc="-150" dirty="0">
                  <a:latin typeface="Comic Sans MS"/>
                  <a:ea typeface="+mn-ea"/>
                  <a:cs typeface="Comic Sans MS"/>
                </a:endParaRPr>
              </a:p>
            </p:txBody>
          </p:sp>
          <p:sp useBgFill="1">
            <p:nvSpPr>
              <p:cNvPr id="15" name="TextBox 14"/>
              <p:cNvSpPr txBox="1"/>
              <p:nvPr/>
            </p:nvSpPr>
            <p:spPr>
              <a:xfrm>
                <a:off x="6248400" y="1993900"/>
                <a:ext cx="684803" cy="466795"/>
              </a:xfrm>
              <a:prstGeom prst="rect">
                <a:avLst/>
              </a:prstGeom>
            </p:spPr>
            <p:txBody>
              <a:bodyPr wrap="square">
                <a:spAutoFit/>
              </a:bodyPr>
              <a:lstStyle/>
              <a:p>
                <a:pPr>
                  <a:buFont typeface="Times New Roman" pitchFamily="16" charset="0"/>
                  <a:buNone/>
                  <a:defRPr/>
                </a:pPr>
                <a:r>
                  <a:rPr lang="en-US" sz="2000" b="1" spc="-150" dirty="0">
                    <a:latin typeface="Comic Sans MS"/>
                    <a:ea typeface="+mn-ea"/>
                    <a:cs typeface="Comic Sans MS"/>
                  </a:rPr>
                  <a:t>OLR</a:t>
                </a:r>
              </a:p>
            </p:txBody>
          </p:sp>
          <p:sp useBgFill="1">
            <p:nvSpPr>
              <p:cNvPr id="16" name="TextBox 15"/>
              <p:cNvSpPr txBox="1"/>
              <p:nvPr/>
            </p:nvSpPr>
            <p:spPr>
              <a:xfrm>
                <a:off x="6248400" y="5283200"/>
                <a:ext cx="801405" cy="466795"/>
              </a:xfrm>
              <a:prstGeom prst="rect">
                <a:avLst/>
              </a:prstGeom>
            </p:spPr>
            <p:txBody>
              <a:bodyPr wrap="square">
                <a:spAutoFit/>
              </a:bodyPr>
              <a:lstStyle/>
              <a:p>
                <a:pPr>
                  <a:buFont typeface="Times New Roman" pitchFamily="16" charset="0"/>
                  <a:buNone/>
                  <a:defRPr/>
                </a:pPr>
                <a:r>
                  <a:rPr lang="en-US" sz="2000" b="1" spc="-150" dirty="0" smtClean="0">
                    <a:latin typeface="Comic Sans MS"/>
                    <a:ea typeface="+mn-ea"/>
                    <a:cs typeface="Comic Sans MS"/>
                  </a:rPr>
                  <a:t>Cloud</a:t>
                </a:r>
                <a:endParaRPr lang="en-US" sz="2000" b="1" spc="-150" dirty="0">
                  <a:latin typeface="Comic Sans MS"/>
                  <a:ea typeface="+mn-ea"/>
                  <a:cs typeface="Comic Sans MS"/>
                </a:endParaRPr>
              </a:p>
            </p:txBody>
          </p:sp>
        </p:grpSp>
        <p:pic>
          <p:nvPicPr>
            <p:cNvPr id="18" name="Picture 17" descr="avgCO2_jan18_2003_50x50_AIRS.jpg"/>
            <p:cNvPicPr>
              <a:picLocks noChangeAspect="1"/>
            </p:cNvPicPr>
            <p:nvPr/>
          </p:nvPicPr>
          <p:blipFill>
            <a:blip r:embed="rId9"/>
            <a:stretch>
              <a:fillRect/>
            </a:stretch>
          </p:blipFill>
          <p:spPr>
            <a:xfrm>
              <a:off x="4876800" y="5638800"/>
              <a:ext cx="2286000" cy="1219200"/>
            </a:xfrm>
            <a:prstGeom prst="rect">
              <a:avLst/>
            </a:prstGeom>
            <a:grpFill/>
          </p:spPr>
        </p:pic>
        <p:sp useBgFill="1">
          <p:nvSpPr>
            <p:cNvPr id="22" name="TextBox 21"/>
            <p:cNvSpPr txBox="1"/>
            <p:nvPr/>
          </p:nvSpPr>
          <p:spPr>
            <a:xfrm>
              <a:off x="7174627" y="5943600"/>
              <a:ext cx="672976" cy="400110"/>
            </a:xfrm>
            <a:prstGeom prst="rect">
              <a:avLst/>
            </a:prstGeom>
          </p:spPr>
          <p:txBody>
            <a:bodyPr wrap="square">
              <a:spAutoFit/>
            </a:bodyPr>
            <a:lstStyle/>
            <a:p>
              <a:pPr>
                <a:buFont typeface="Times New Roman" pitchFamily="16" charset="0"/>
                <a:buNone/>
                <a:defRPr/>
              </a:pPr>
              <a:r>
                <a:rPr lang="en-US" sz="2000" b="1" spc="-150" dirty="0">
                  <a:latin typeface="Comic Sans MS"/>
                  <a:ea typeface="+mn-ea"/>
                  <a:cs typeface="Comic Sans MS"/>
                </a:rPr>
                <a:t>CO</a:t>
              </a:r>
              <a:r>
                <a:rPr lang="en-US" sz="2000" b="1" spc="-150" baseline="-25000" dirty="0">
                  <a:latin typeface="Comic Sans MS"/>
                  <a:ea typeface="+mn-ea"/>
                  <a:cs typeface="Comic Sans MS"/>
                </a:rPr>
                <a:t>2</a:t>
              </a:r>
            </a:p>
          </p:txBody>
        </p:sp>
      </p:grpSp>
      <p:pic>
        <p:nvPicPr>
          <p:cNvPr id="35843" name="Picture 3" descr="USA_AIRS_NH3_SNR_L1B_JJA.jpg"/>
          <p:cNvPicPr>
            <a:picLocks noChangeArrowheads="1"/>
          </p:cNvPicPr>
          <p:nvPr/>
        </p:nvPicPr>
        <p:blipFill>
          <a:blip r:embed="rId10"/>
          <a:srcRect/>
          <a:stretch>
            <a:fillRect/>
          </a:stretch>
        </p:blipFill>
        <p:spPr bwMode="auto">
          <a:xfrm>
            <a:off x="6331032" y="3989248"/>
            <a:ext cx="2071579" cy="1508651"/>
          </a:xfrm>
          <a:prstGeom prst="rect">
            <a:avLst/>
          </a:prstGeom>
          <a:noFill/>
        </p:spPr>
      </p:pic>
      <p:sp>
        <p:nvSpPr>
          <p:cNvPr id="33" name="TextBox 32"/>
          <p:cNvSpPr txBox="1"/>
          <p:nvPr/>
        </p:nvSpPr>
        <p:spPr>
          <a:xfrm>
            <a:off x="8342500" y="4509713"/>
            <a:ext cx="694538" cy="400110"/>
          </a:xfrm>
          <a:prstGeom prst="rect">
            <a:avLst/>
          </a:prstGeom>
          <a:noFill/>
        </p:spPr>
        <p:txBody>
          <a:bodyPr wrap="none" rtlCol="0">
            <a:spAutoFit/>
          </a:bodyPr>
          <a:lstStyle/>
          <a:p>
            <a:r>
              <a:rPr lang="en-US" sz="2000" b="1" dirty="0" smtClean="0">
                <a:latin typeface="Comic Sans MS"/>
                <a:cs typeface="Comic Sans MS"/>
              </a:rPr>
              <a:t>NH</a:t>
            </a:r>
            <a:r>
              <a:rPr lang="en-US" sz="2000" b="1" baseline="-25000" dirty="0" smtClean="0">
                <a:latin typeface="Comic Sans MS"/>
                <a:cs typeface="Comic Sans MS"/>
              </a:rPr>
              <a:t>3</a:t>
            </a:r>
            <a:endParaRPr lang="en-US" sz="2000" b="1" baseline="-25000" dirty="0">
              <a:latin typeface="Comic Sans MS"/>
              <a:cs typeface="Comic Sans MS"/>
            </a:endParaRPr>
          </a:p>
        </p:txBody>
      </p:sp>
      <p:pic>
        <p:nvPicPr>
          <p:cNvPr id="34" name="Picture 33" descr="AIRS_OE_N2O_final_ppbv_506hPa_20090309_20090316-1.jpg"/>
          <p:cNvPicPr/>
          <p:nvPr/>
        </p:nvPicPr>
        <p:blipFill>
          <a:blip r:embed="rId11"/>
          <a:srcRect l="12887" t="13123" r="5220" b="9200"/>
          <a:stretch>
            <a:fillRect/>
          </a:stretch>
        </p:blipFill>
        <p:spPr>
          <a:xfrm rot="16200000">
            <a:off x="6684124" y="2288907"/>
            <a:ext cx="1385927" cy="1986112"/>
          </a:xfrm>
          <a:prstGeom prst="rect">
            <a:avLst/>
          </a:prstGeom>
        </p:spPr>
      </p:pic>
      <p:sp>
        <p:nvSpPr>
          <p:cNvPr id="35" name="TextBox 34"/>
          <p:cNvSpPr txBox="1"/>
          <p:nvPr/>
        </p:nvSpPr>
        <p:spPr>
          <a:xfrm>
            <a:off x="8370144" y="3135699"/>
            <a:ext cx="702302" cy="400110"/>
          </a:xfrm>
          <a:prstGeom prst="rect">
            <a:avLst/>
          </a:prstGeom>
          <a:noFill/>
        </p:spPr>
        <p:txBody>
          <a:bodyPr wrap="none" rtlCol="0">
            <a:spAutoFit/>
          </a:bodyPr>
          <a:lstStyle/>
          <a:p>
            <a:r>
              <a:rPr lang="en-US" sz="2000" b="1" dirty="0" smtClean="0">
                <a:latin typeface="Comic Sans MS"/>
                <a:cs typeface="Comic Sans MS"/>
              </a:rPr>
              <a:t>N</a:t>
            </a:r>
            <a:r>
              <a:rPr lang="en-US" sz="2000" b="1" baseline="-25000" dirty="0" smtClean="0">
                <a:latin typeface="Comic Sans MS"/>
                <a:cs typeface="Comic Sans MS"/>
              </a:rPr>
              <a:t>2</a:t>
            </a:r>
            <a:r>
              <a:rPr lang="en-US" sz="2000" b="1" dirty="0" smtClean="0">
                <a:latin typeface="Comic Sans MS"/>
                <a:cs typeface="Comic Sans MS"/>
              </a:rPr>
              <a:t>O</a:t>
            </a:r>
            <a:endParaRPr lang="en-US" sz="2000" b="1" dirty="0">
              <a:latin typeface="Comic Sans MS"/>
              <a:cs typeface="Comic Sans MS"/>
            </a:endParaRPr>
          </a:p>
        </p:txBody>
      </p:sp>
      <p:pic>
        <p:nvPicPr>
          <p:cNvPr id="37" name="Picture 36"/>
          <p:cNvPicPr>
            <a:picLocks noChangeAspect="1"/>
          </p:cNvPicPr>
          <p:nvPr/>
        </p:nvPicPr>
        <p:blipFill>
          <a:blip r:embed="rId12"/>
          <a:stretch>
            <a:fillRect/>
          </a:stretch>
        </p:blipFill>
        <p:spPr>
          <a:xfrm>
            <a:off x="6418865" y="1156913"/>
            <a:ext cx="1819890" cy="1408370"/>
          </a:xfrm>
          <a:prstGeom prst="rect">
            <a:avLst/>
          </a:prstGeom>
        </p:spPr>
      </p:pic>
      <p:sp>
        <p:nvSpPr>
          <p:cNvPr id="38" name="TextBox 37"/>
          <p:cNvSpPr txBox="1"/>
          <p:nvPr/>
        </p:nvSpPr>
        <p:spPr>
          <a:xfrm>
            <a:off x="8342500" y="1690313"/>
            <a:ext cx="644694" cy="400110"/>
          </a:xfrm>
          <a:prstGeom prst="rect">
            <a:avLst/>
          </a:prstGeom>
          <a:noFill/>
        </p:spPr>
        <p:txBody>
          <a:bodyPr wrap="none" rtlCol="0">
            <a:spAutoFit/>
          </a:bodyPr>
          <a:lstStyle/>
          <a:p>
            <a:r>
              <a:rPr lang="en-US" sz="2000" b="1" dirty="0" smtClean="0">
                <a:latin typeface="Comic Sans MS"/>
                <a:cs typeface="Comic Sans MS"/>
              </a:rPr>
              <a:t>CH</a:t>
            </a:r>
            <a:r>
              <a:rPr lang="en-US" sz="2000" b="1" baseline="-25000" dirty="0" smtClean="0">
                <a:latin typeface="Comic Sans MS"/>
                <a:cs typeface="Comic Sans MS"/>
              </a:rPr>
              <a:t>4</a:t>
            </a:r>
            <a:endParaRPr lang="en-US" sz="2000" b="1" dirty="0">
              <a:latin typeface="Comic Sans MS"/>
              <a:cs typeface="Comic Sans MS"/>
            </a:endParaRPr>
          </a:p>
        </p:txBody>
      </p:sp>
      <p:pic>
        <p:nvPicPr>
          <p:cNvPr id="39" name="Picture 38" descr="hdo_leonid_map.png"/>
          <p:cNvPicPr>
            <a:picLocks noChangeAspect="1"/>
          </p:cNvPicPr>
          <p:nvPr/>
        </p:nvPicPr>
        <p:blipFill>
          <a:blip r:embed="rId13"/>
          <a:stretch>
            <a:fillRect/>
          </a:stretch>
        </p:blipFill>
        <p:spPr>
          <a:xfrm>
            <a:off x="6183519" y="5427015"/>
            <a:ext cx="2353740" cy="1381022"/>
          </a:xfrm>
          <a:prstGeom prst="rect">
            <a:avLst/>
          </a:prstGeom>
        </p:spPr>
      </p:pic>
      <p:sp>
        <p:nvSpPr>
          <p:cNvPr id="40" name="TextBox 39"/>
          <p:cNvSpPr txBox="1"/>
          <p:nvPr/>
        </p:nvSpPr>
        <p:spPr>
          <a:xfrm>
            <a:off x="8284892" y="5805113"/>
            <a:ext cx="771515" cy="400110"/>
          </a:xfrm>
          <a:prstGeom prst="rect">
            <a:avLst/>
          </a:prstGeom>
          <a:noFill/>
        </p:spPr>
        <p:txBody>
          <a:bodyPr wrap="none" rtlCol="0">
            <a:spAutoFit/>
          </a:bodyPr>
          <a:lstStyle/>
          <a:p>
            <a:r>
              <a:rPr lang="en-US" sz="2000" b="1" dirty="0" smtClean="0">
                <a:latin typeface="Comic Sans MS"/>
                <a:cs typeface="Comic Sans MS"/>
              </a:rPr>
              <a:t>HDO</a:t>
            </a:r>
            <a:endParaRPr lang="en-US" sz="2000" b="1" dirty="0">
              <a:latin typeface="Comic Sans MS"/>
              <a:cs typeface="Comic Sans M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itle 1"/>
          <p:cNvSpPr>
            <a:spLocks noGrp="1"/>
          </p:cNvSpPr>
          <p:nvPr>
            <p:ph type="title"/>
          </p:nvPr>
        </p:nvSpPr>
        <p:spPr>
          <a:xfrm>
            <a:off x="0" y="0"/>
            <a:ext cx="9144000" cy="1143000"/>
          </a:xfrm>
        </p:spPr>
        <p:txBody>
          <a:bodyPr>
            <a:normAutofit/>
          </a:bodyPr>
          <a:lstStyle/>
          <a:p>
            <a:r>
              <a:rPr lang="en-US" sz="3600" b="1" dirty="0" smtClean="0">
                <a:solidFill>
                  <a:srgbClr val="0000FF"/>
                </a:solidFill>
                <a:latin typeface="Comic Sans MS"/>
                <a:cs typeface="Comic Sans MS"/>
              </a:rPr>
              <a:t>Inverse Methods </a:t>
            </a:r>
            <a:endParaRPr lang="en-US" sz="3600" b="1" dirty="0">
              <a:solidFill>
                <a:srgbClr val="0000FF"/>
              </a:solidFill>
              <a:latin typeface="Comic Sans MS"/>
              <a:cs typeface="Comic Sans MS"/>
            </a:endParaRPr>
          </a:p>
        </p:txBody>
      </p:sp>
      <p:pic>
        <p:nvPicPr>
          <p:cNvPr id="1030" name="Picture 11" descr="terre_interp_colbar"/>
          <p:cNvPicPr>
            <a:picLocks noChangeAspect="1" noChangeArrowheads="1"/>
          </p:cNvPicPr>
          <p:nvPr/>
        </p:nvPicPr>
        <p:blipFill>
          <a:blip r:embed="rId3"/>
          <a:srcRect l="17949" r="15385"/>
          <a:stretch>
            <a:fillRect/>
          </a:stretch>
        </p:blipFill>
        <p:spPr bwMode="auto">
          <a:xfrm>
            <a:off x="237190" y="2152650"/>
            <a:ext cx="1492250" cy="1676400"/>
          </a:xfrm>
          <a:prstGeom prst="rect">
            <a:avLst/>
          </a:prstGeom>
          <a:noFill/>
          <a:ln w="9525">
            <a:noFill/>
            <a:miter lim="800000"/>
            <a:headEnd/>
            <a:tailEnd/>
          </a:ln>
        </p:spPr>
      </p:pic>
      <p:pic>
        <p:nvPicPr>
          <p:cNvPr id="1031" name="Picture 20"/>
          <p:cNvPicPr>
            <a:picLocks noChangeAspect="1" noChangeArrowheads="1"/>
          </p:cNvPicPr>
          <p:nvPr/>
        </p:nvPicPr>
        <p:blipFill>
          <a:blip r:embed="rId4"/>
          <a:srcRect/>
          <a:stretch>
            <a:fillRect/>
          </a:stretch>
        </p:blipFill>
        <p:spPr bwMode="auto">
          <a:xfrm>
            <a:off x="6621463" y="2228850"/>
            <a:ext cx="2522537" cy="1600200"/>
          </a:xfrm>
          <a:prstGeom prst="rect">
            <a:avLst/>
          </a:prstGeom>
          <a:noFill/>
          <a:ln w="9525">
            <a:noFill/>
            <a:miter lim="800000"/>
            <a:headEnd/>
            <a:tailEnd/>
          </a:ln>
        </p:spPr>
      </p:pic>
      <p:sp>
        <p:nvSpPr>
          <p:cNvPr id="1032" name="Text Box 3"/>
          <p:cNvSpPr txBox="1">
            <a:spLocks noChangeArrowheads="1"/>
          </p:cNvSpPr>
          <p:nvPr/>
        </p:nvSpPr>
        <p:spPr bwMode="auto">
          <a:xfrm>
            <a:off x="5073650" y="2895600"/>
            <a:ext cx="1403350" cy="369888"/>
          </a:xfrm>
          <a:prstGeom prst="rect">
            <a:avLst/>
          </a:prstGeom>
          <a:solidFill>
            <a:srgbClr val="0000FF"/>
          </a:solidFill>
          <a:ln w="9525">
            <a:noFill/>
            <a:miter lim="800000"/>
            <a:headEnd/>
            <a:tailEnd/>
          </a:ln>
        </p:spPr>
        <p:txBody>
          <a:bodyPr wrap="none">
            <a:prstTxWarp prst="textNoShape">
              <a:avLst/>
            </a:prstTxWarp>
            <a:spAutoFit/>
          </a:bodyPr>
          <a:lstStyle/>
          <a:p>
            <a:r>
              <a:rPr lang="en-US">
                <a:solidFill>
                  <a:schemeClr val="bg1"/>
                </a:solidFill>
              </a:rPr>
              <a:t>RADIANCE</a:t>
            </a:r>
          </a:p>
        </p:txBody>
      </p:sp>
      <p:sp>
        <p:nvSpPr>
          <p:cNvPr id="1033" name="Text Box 4"/>
          <p:cNvSpPr txBox="1">
            <a:spLocks noChangeArrowheads="1"/>
          </p:cNvSpPr>
          <p:nvPr/>
        </p:nvSpPr>
        <p:spPr bwMode="auto">
          <a:xfrm>
            <a:off x="1981200" y="2914650"/>
            <a:ext cx="2347913" cy="369888"/>
          </a:xfrm>
          <a:prstGeom prst="rect">
            <a:avLst/>
          </a:prstGeom>
          <a:solidFill>
            <a:srgbClr val="0000FF"/>
          </a:solidFill>
          <a:ln w="9525">
            <a:noFill/>
            <a:miter lim="800000"/>
            <a:headEnd/>
            <a:tailEnd/>
          </a:ln>
        </p:spPr>
        <p:txBody>
          <a:bodyPr wrap="none">
            <a:prstTxWarp prst="textNoShape">
              <a:avLst/>
            </a:prstTxWarp>
            <a:spAutoFit/>
          </a:bodyPr>
          <a:lstStyle/>
          <a:p>
            <a:r>
              <a:rPr lang="en-US">
                <a:solidFill>
                  <a:schemeClr val="bg1"/>
                </a:solidFill>
              </a:rPr>
              <a:t>CONCENTRATIONS</a:t>
            </a:r>
          </a:p>
        </p:txBody>
      </p:sp>
      <p:sp>
        <p:nvSpPr>
          <p:cNvPr id="1034" name="AutoShape 5"/>
          <p:cNvSpPr>
            <a:spLocks noChangeArrowheads="1"/>
          </p:cNvSpPr>
          <p:nvPr/>
        </p:nvSpPr>
        <p:spPr bwMode="auto">
          <a:xfrm>
            <a:off x="2727325" y="1847850"/>
            <a:ext cx="3657600" cy="990600"/>
          </a:xfrm>
          <a:prstGeom prst="curvedDownArrow">
            <a:avLst>
              <a:gd name="adj1" fmla="val 73846"/>
              <a:gd name="adj2" fmla="val 147692"/>
              <a:gd name="adj3" fmla="val 33333"/>
            </a:avLst>
          </a:prstGeom>
          <a:solidFill>
            <a:srgbClr val="C00000"/>
          </a:solidFill>
          <a:ln w="9525">
            <a:solidFill>
              <a:schemeClr val="tx1"/>
            </a:solidFill>
            <a:miter lim="800000"/>
            <a:headEnd/>
            <a:tailEnd/>
          </a:ln>
        </p:spPr>
        <p:txBody>
          <a:bodyPr wrap="none" anchor="ctr">
            <a:prstTxWarp prst="textNoShape">
              <a:avLst/>
            </a:prstTxWarp>
          </a:bodyPr>
          <a:lstStyle/>
          <a:p>
            <a:endParaRPr lang="en-US"/>
          </a:p>
        </p:txBody>
      </p:sp>
      <p:sp>
        <p:nvSpPr>
          <p:cNvPr id="36" name="Text Box 18"/>
          <p:cNvSpPr txBox="1">
            <a:spLocks noChangeArrowheads="1"/>
          </p:cNvSpPr>
          <p:nvPr/>
        </p:nvSpPr>
        <p:spPr bwMode="auto">
          <a:xfrm>
            <a:off x="500856" y="5364710"/>
            <a:ext cx="8460911" cy="1200329"/>
          </a:xfrm>
          <a:prstGeom prst="rect">
            <a:avLst/>
          </a:prstGeom>
          <a:noFill/>
          <a:ln w="9525">
            <a:noFill/>
            <a:miter lim="800000"/>
            <a:headEnd/>
            <a:tailEnd/>
          </a:ln>
        </p:spPr>
        <p:txBody>
          <a:bodyPr wrap="square" lIns="45720" rIns="45720">
            <a:spAutoFit/>
          </a:bodyPr>
          <a:lstStyle/>
          <a:p>
            <a:pPr>
              <a:defRPr/>
            </a:pPr>
            <a:r>
              <a:rPr lang="en-US" dirty="0" err="1" smtClean="0">
                <a:latin typeface="Comic Sans MS"/>
                <a:cs typeface="Comic Sans MS"/>
              </a:rPr>
              <a:t>y</a:t>
            </a:r>
            <a:r>
              <a:rPr lang="en-US" b="0" dirty="0" smtClean="0">
                <a:latin typeface="Comic Sans MS"/>
                <a:cs typeface="Comic Sans MS"/>
              </a:rPr>
              <a:t> 		- vector </a:t>
            </a:r>
            <a:r>
              <a:rPr lang="en-US" b="0" dirty="0">
                <a:latin typeface="Comic Sans MS"/>
                <a:cs typeface="Comic Sans MS"/>
              </a:rPr>
              <a:t>of wavelength-dependent radiances (radiance spectrum);</a:t>
            </a:r>
            <a:endParaRPr lang="en-US" b="0" dirty="0" smtClean="0">
              <a:latin typeface="Comic Sans MS"/>
              <a:cs typeface="Comic Sans MS"/>
            </a:endParaRPr>
          </a:p>
          <a:p>
            <a:pPr>
              <a:defRPr/>
            </a:pPr>
            <a:r>
              <a:rPr lang="en-US" dirty="0" err="1" smtClean="0">
                <a:latin typeface="Comic Sans MS"/>
                <a:cs typeface="Comic Sans MS"/>
              </a:rPr>
              <a:t>x</a:t>
            </a:r>
            <a:r>
              <a:rPr lang="en-US" b="0" dirty="0" smtClean="0">
                <a:latin typeface="Comic Sans MS"/>
                <a:cs typeface="Comic Sans MS"/>
              </a:rPr>
              <a:t> 		- state variable </a:t>
            </a:r>
            <a:r>
              <a:rPr lang="en-US" b="0" dirty="0">
                <a:latin typeface="Comic Sans MS"/>
                <a:cs typeface="Comic Sans MS"/>
              </a:rPr>
              <a:t>of concentrations;</a:t>
            </a:r>
            <a:endParaRPr lang="en-US" b="0" dirty="0" smtClean="0">
              <a:latin typeface="Comic Sans MS"/>
              <a:cs typeface="Comic Sans MS"/>
            </a:endParaRPr>
          </a:p>
          <a:p>
            <a:pPr>
              <a:defRPr/>
            </a:pPr>
            <a:r>
              <a:rPr lang="en-US" dirty="0" err="1" smtClean="0">
                <a:latin typeface="Comic Sans MS"/>
                <a:cs typeface="Comic Sans MS"/>
              </a:rPr>
              <a:t>F(x</a:t>
            </a:r>
            <a:r>
              <a:rPr lang="en-US" dirty="0" smtClean="0">
                <a:latin typeface="Comic Sans MS"/>
                <a:cs typeface="Comic Sans MS"/>
              </a:rPr>
              <a:t>, </a:t>
            </a:r>
            <a:r>
              <a:rPr lang="en-US" dirty="0" err="1" smtClean="0">
                <a:latin typeface="Comic Sans MS"/>
                <a:cs typeface="Comic Sans MS"/>
              </a:rPr>
              <a:t>b</a:t>
            </a:r>
            <a:r>
              <a:rPr lang="en-US" dirty="0" smtClean="0">
                <a:latin typeface="Comic Sans MS"/>
                <a:cs typeface="Comic Sans MS"/>
              </a:rPr>
              <a:t>)</a:t>
            </a:r>
            <a:r>
              <a:rPr lang="en-US" dirty="0">
                <a:latin typeface="Comic Sans MS"/>
                <a:cs typeface="Comic Sans MS"/>
              </a:rPr>
              <a:t>	</a:t>
            </a:r>
            <a:r>
              <a:rPr lang="en-US" b="0" dirty="0" smtClean="0">
                <a:latin typeface="Comic Sans MS"/>
                <a:cs typeface="Comic Sans MS"/>
              </a:rPr>
              <a:t>- forward model </a:t>
            </a:r>
            <a:r>
              <a:rPr lang="en-US" dirty="0" smtClean="0">
                <a:latin typeface="Comic Sans MS"/>
                <a:cs typeface="Comic Sans MS"/>
              </a:rPr>
              <a:t>using Radiative Transfer Equations (RTE)</a:t>
            </a:r>
            <a:r>
              <a:rPr lang="en-US" b="0" dirty="0" smtClean="0">
                <a:latin typeface="Comic Sans MS"/>
                <a:cs typeface="Comic Sans MS"/>
              </a:rPr>
              <a:t>;</a:t>
            </a:r>
          </a:p>
          <a:p>
            <a:pPr>
              <a:defRPr/>
            </a:pPr>
            <a:r>
              <a:rPr lang="en-US" dirty="0" err="1" smtClean="0">
                <a:latin typeface="Comic Sans MS"/>
                <a:cs typeface="Comic Sans MS"/>
              </a:rPr>
              <a:t>b</a:t>
            </a:r>
            <a:r>
              <a:rPr lang="en-US" dirty="0" smtClean="0">
                <a:latin typeface="Comic Sans MS"/>
                <a:cs typeface="Comic Sans MS"/>
              </a:rPr>
              <a:t> 		- other properties, besides </a:t>
            </a:r>
            <a:r>
              <a:rPr lang="en-US" dirty="0" err="1" smtClean="0">
                <a:latin typeface="Comic Sans MS"/>
                <a:cs typeface="Comic Sans MS"/>
              </a:rPr>
              <a:t>x</a:t>
            </a:r>
            <a:r>
              <a:rPr lang="en-US" dirty="0" smtClean="0">
                <a:latin typeface="Comic Sans MS"/>
                <a:cs typeface="Comic Sans MS"/>
              </a:rPr>
              <a:t>, needed to model the atmosphere.</a:t>
            </a:r>
            <a:endParaRPr lang="en-US" b="0" dirty="0">
              <a:latin typeface="Comic Sans MS"/>
              <a:cs typeface="Comic Sans MS"/>
            </a:endParaRPr>
          </a:p>
        </p:txBody>
      </p:sp>
      <p:sp>
        <p:nvSpPr>
          <p:cNvPr id="16" name="TextBox 15"/>
          <p:cNvSpPr txBox="1"/>
          <p:nvPr/>
        </p:nvSpPr>
        <p:spPr>
          <a:xfrm>
            <a:off x="2937634" y="4694238"/>
            <a:ext cx="3854105" cy="646331"/>
          </a:xfrm>
          <a:prstGeom prst="rect">
            <a:avLst/>
          </a:prstGeom>
          <a:noFill/>
        </p:spPr>
        <p:txBody>
          <a:bodyPr wrap="square" rtlCol="0">
            <a:spAutoFit/>
          </a:bodyPr>
          <a:lstStyle/>
          <a:p>
            <a:r>
              <a:rPr lang="en-US" sz="3600" b="1" i="1" dirty="0" err="1" smtClean="0">
                <a:latin typeface="Arial Unicode MS"/>
                <a:cs typeface="Arial Unicode MS"/>
              </a:rPr>
              <a:t>y</a:t>
            </a:r>
            <a:r>
              <a:rPr lang="en-US" sz="3600" b="1" dirty="0" smtClean="0">
                <a:latin typeface="Arial Unicode MS"/>
                <a:cs typeface="Arial Unicode MS"/>
              </a:rPr>
              <a:t> = </a:t>
            </a:r>
            <a:r>
              <a:rPr lang="en-US" sz="3600" b="1" dirty="0" err="1" smtClean="0">
                <a:latin typeface="Arial Unicode MS"/>
                <a:cs typeface="Arial Unicode MS"/>
              </a:rPr>
              <a:t>F(</a:t>
            </a:r>
            <a:r>
              <a:rPr lang="en-US" sz="3600" b="1" i="1" dirty="0" err="1" smtClean="0">
                <a:latin typeface="Arial Unicode MS"/>
                <a:cs typeface="Arial Unicode MS"/>
              </a:rPr>
              <a:t>x</a:t>
            </a:r>
            <a:r>
              <a:rPr lang="en-US" sz="3600" b="1" dirty="0" smtClean="0">
                <a:latin typeface="Arial Unicode MS"/>
                <a:cs typeface="Arial Unicode MS"/>
              </a:rPr>
              <a:t>, </a:t>
            </a:r>
            <a:r>
              <a:rPr lang="en-US" sz="3600" b="1" i="1" dirty="0" err="1" smtClean="0">
                <a:latin typeface="Arial Unicode MS"/>
                <a:cs typeface="Arial Unicode MS"/>
              </a:rPr>
              <a:t>b</a:t>
            </a:r>
            <a:r>
              <a:rPr lang="en-US" sz="3600" b="1" dirty="0" smtClean="0">
                <a:latin typeface="Arial Unicode MS"/>
                <a:cs typeface="Arial Unicode MS"/>
              </a:rPr>
              <a:t>) + </a:t>
            </a:r>
            <a:r>
              <a:rPr lang="en-US" sz="3600" b="1" i="1" dirty="0" err="1" smtClean="0">
                <a:latin typeface="Arial Unicode MS"/>
                <a:cs typeface="Arial Unicode MS"/>
              </a:rPr>
              <a:t>ε</a:t>
            </a:r>
            <a:endParaRPr lang="en-US" sz="3600" b="1" i="1" dirty="0">
              <a:latin typeface="Arial Unicode MS"/>
              <a:cs typeface="Arial Unicode MS"/>
            </a:endParaRPr>
          </a:p>
        </p:txBody>
      </p:sp>
      <p:sp>
        <p:nvSpPr>
          <p:cNvPr id="17" name="Rectangle 16"/>
          <p:cNvSpPr/>
          <p:nvPr/>
        </p:nvSpPr>
        <p:spPr>
          <a:xfrm>
            <a:off x="3698786" y="1336261"/>
            <a:ext cx="1801019" cy="369332"/>
          </a:xfrm>
          <a:prstGeom prst="rect">
            <a:avLst/>
          </a:prstGeom>
        </p:spPr>
        <p:txBody>
          <a:bodyPr wrap="none">
            <a:spAutoFit/>
          </a:bodyPr>
          <a:lstStyle/>
          <a:p>
            <a:r>
              <a:rPr lang="en-US" i="1" dirty="0" smtClean="0">
                <a:solidFill>
                  <a:srgbClr val="C00000"/>
                </a:solidFill>
                <a:latin typeface="Arial Unicode MS"/>
                <a:cs typeface="Arial Unicode MS"/>
              </a:rPr>
              <a:t>Forward Model</a:t>
            </a:r>
            <a:endParaRPr lang="en-US" i="1" dirty="0">
              <a:solidFill>
                <a:srgbClr val="C00000"/>
              </a:solidFill>
              <a:latin typeface="Arial Unicode MS"/>
              <a:cs typeface="Arial Unicode MS"/>
            </a:endParaRPr>
          </a:p>
        </p:txBody>
      </p:sp>
      <p:sp>
        <p:nvSpPr>
          <p:cNvPr id="13" name="AutoShape 6"/>
          <p:cNvSpPr>
            <a:spLocks noChangeArrowheads="1"/>
          </p:cNvSpPr>
          <p:nvPr/>
        </p:nvSpPr>
        <p:spPr bwMode="auto">
          <a:xfrm flipH="1" flipV="1">
            <a:off x="2422525" y="3295650"/>
            <a:ext cx="3657600" cy="990600"/>
          </a:xfrm>
          <a:prstGeom prst="curvedDownArrow">
            <a:avLst>
              <a:gd name="adj1" fmla="val 73846"/>
              <a:gd name="adj2" fmla="val 147692"/>
              <a:gd name="adj3" fmla="val 33333"/>
            </a:avLst>
          </a:prstGeom>
          <a:solidFill>
            <a:srgbClr val="C00000"/>
          </a:solidFill>
          <a:ln w="9525">
            <a:solidFill>
              <a:schemeClr val="tx1"/>
            </a:solidFill>
            <a:miter lim="800000"/>
            <a:headEnd/>
            <a:tailEnd/>
          </a:ln>
        </p:spPr>
        <p:txBody>
          <a:bodyPr wrap="none" anchor="ctr">
            <a:prstTxWarp prst="textNoShape">
              <a:avLst/>
            </a:prstTxWarp>
          </a:bodyPr>
          <a:lstStyle/>
          <a:p>
            <a:endParaRPr lang="en-US"/>
          </a:p>
        </p:txBody>
      </p:sp>
      <p:sp>
        <p:nvSpPr>
          <p:cNvPr id="14" name="Text Box 18"/>
          <p:cNvSpPr txBox="1">
            <a:spLocks noChangeArrowheads="1"/>
          </p:cNvSpPr>
          <p:nvPr/>
        </p:nvSpPr>
        <p:spPr bwMode="auto">
          <a:xfrm>
            <a:off x="3533775" y="4297363"/>
            <a:ext cx="1876425" cy="396875"/>
          </a:xfrm>
          <a:prstGeom prst="rect">
            <a:avLst/>
          </a:prstGeom>
          <a:noFill/>
          <a:ln w="9525">
            <a:noFill/>
            <a:miter lim="800000"/>
            <a:headEnd/>
            <a:tailEnd/>
          </a:ln>
        </p:spPr>
        <p:txBody>
          <a:bodyPr wrap="none">
            <a:prstTxWarp prst="textNoShape">
              <a:avLst/>
            </a:prstTxWarp>
            <a:spAutoFit/>
          </a:bodyPr>
          <a:lstStyle/>
          <a:p>
            <a:r>
              <a:rPr lang="en-US" sz="2000" i="1" dirty="0">
                <a:solidFill>
                  <a:srgbClr val="C00000"/>
                </a:solidFill>
                <a:latin typeface="Arial Unicode MS"/>
                <a:cs typeface="Arial Unicode MS"/>
              </a:rPr>
              <a:t>Inverse Model</a:t>
            </a:r>
          </a:p>
        </p:txBody>
      </p:sp>
      <p:sp>
        <p:nvSpPr>
          <p:cNvPr id="15" name="TextBox 14"/>
          <p:cNvSpPr txBox="1"/>
          <p:nvPr/>
        </p:nvSpPr>
        <p:spPr>
          <a:xfrm>
            <a:off x="440972" y="6565039"/>
            <a:ext cx="2576935" cy="307777"/>
          </a:xfrm>
          <a:prstGeom prst="rect">
            <a:avLst/>
          </a:prstGeom>
          <a:noFill/>
        </p:spPr>
        <p:txBody>
          <a:bodyPr wrap="none" rtlCol="0">
            <a:spAutoFit/>
          </a:bodyPr>
          <a:lstStyle/>
          <a:p>
            <a:r>
              <a:rPr lang="en-US" sz="1400" dirty="0" smtClean="0"/>
              <a:t>http://</a:t>
            </a:r>
            <a:r>
              <a:rPr lang="en-US" sz="1400" dirty="0" err="1" smtClean="0"/>
              <a:t>www.atmos.colostate.edu</a:t>
            </a:r>
            <a:endParaRPr lang="en-US" sz="1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100924_maddy_introduction.pdf"/>
          <p:cNvPicPr>
            <a:picLocks noGrp="1" noChangeAspect="1"/>
          </p:cNvPicPr>
          <p:nvPr>
            <p:ph idx="1"/>
          </p:nvPr>
        </p:nvPicPr>
        <p:blipFill>
          <a:blip r:embed="rId3"/>
          <a:srcRect l="2109" t="22915" r="2676" b="5006"/>
          <a:stretch>
            <a:fillRect/>
          </a:stretch>
        </p:blipFill>
        <p:spPr>
          <a:xfrm>
            <a:off x="1354091" y="1418672"/>
            <a:ext cx="6157387" cy="4029482"/>
          </a:xfrm>
        </p:spPr>
      </p:pic>
      <p:sp>
        <p:nvSpPr>
          <p:cNvPr id="8" name="TextBox 7"/>
          <p:cNvSpPr txBox="1"/>
          <p:nvPr/>
        </p:nvSpPr>
        <p:spPr>
          <a:xfrm>
            <a:off x="809757" y="122674"/>
            <a:ext cx="7631530" cy="1138773"/>
          </a:xfrm>
          <a:prstGeom prst="rect">
            <a:avLst/>
          </a:prstGeom>
          <a:noFill/>
        </p:spPr>
        <p:txBody>
          <a:bodyPr wrap="square" rtlCol="0">
            <a:spAutoFit/>
          </a:bodyPr>
          <a:lstStyle/>
          <a:p>
            <a:pPr algn="ctr"/>
            <a:r>
              <a:rPr lang="en-US" sz="3600" b="1" dirty="0" smtClean="0">
                <a:solidFill>
                  <a:srgbClr val="3366FF"/>
                </a:solidFill>
                <a:latin typeface="Comic Sans MS"/>
                <a:cs typeface="Comic Sans MS"/>
              </a:rPr>
              <a:t>Retrieval Difficulty</a:t>
            </a:r>
          </a:p>
          <a:p>
            <a:pPr algn="ctr"/>
            <a:r>
              <a:rPr lang="en-US" sz="3200" b="1" dirty="0" smtClean="0">
                <a:solidFill>
                  <a:srgbClr val="3366FF"/>
                </a:solidFill>
                <a:latin typeface="Comic Sans MS"/>
                <a:cs typeface="Comic Sans MS"/>
              </a:rPr>
              <a:t>  - </a:t>
            </a:r>
            <a:r>
              <a:rPr lang="en-US" sz="2000" b="1" dirty="0" smtClean="0">
                <a:solidFill>
                  <a:srgbClr val="3366FF"/>
                </a:solidFill>
                <a:latin typeface="Comic Sans MS"/>
                <a:cs typeface="Comic Sans MS"/>
              </a:rPr>
              <a:t>Use Prior Knowledge in Retrievals</a:t>
            </a:r>
          </a:p>
        </p:txBody>
      </p:sp>
      <p:sp>
        <p:nvSpPr>
          <p:cNvPr id="9" name="TextBox 8"/>
          <p:cNvSpPr txBox="1"/>
          <p:nvPr/>
        </p:nvSpPr>
        <p:spPr>
          <a:xfrm>
            <a:off x="1062036" y="5541964"/>
            <a:ext cx="6983386" cy="1138773"/>
          </a:xfrm>
          <a:prstGeom prst="rect">
            <a:avLst/>
          </a:prstGeom>
          <a:noFill/>
        </p:spPr>
        <p:txBody>
          <a:bodyPr wrap="square" rtlCol="0">
            <a:spAutoFit/>
          </a:bodyPr>
          <a:lstStyle/>
          <a:p>
            <a:pPr>
              <a:defRPr/>
            </a:pPr>
            <a:r>
              <a:rPr lang="en-US" sz="2000" b="1" dirty="0" smtClean="0">
                <a:latin typeface="Comic Sans MS"/>
                <a:cs typeface="Comic Sans MS"/>
              </a:rPr>
              <a:t>Problems</a:t>
            </a:r>
            <a:r>
              <a:rPr lang="en-US" sz="2000" dirty="0" smtClean="0">
                <a:latin typeface="Comic Sans MS"/>
                <a:cs typeface="Comic Sans MS"/>
              </a:rPr>
              <a:t>:</a:t>
            </a:r>
          </a:p>
          <a:p>
            <a:pPr marL="342900" indent="-342900">
              <a:buFontTx/>
              <a:buAutoNum type="arabicPeriod"/>
              <a:defRPr/>
            </a:pPr>
            <a:r>
              <a:rPr lang="en-US" sz="1600" dirty="0" smtClean="0">
                <a:latin typeface="Comic Sans MS"/>
                <a:cs typeface="Comic Sans MS"/>
              </a:rPr>
              <a:t>Non-uniqueness of solution (need to apply </a:t>
            </a:r>
            <a:r>
              <a:rPr lang="en-US" sz="1600" i="1" dirty="0" smtClean="0">
                <a:latin typeface="Comic Sans MS"/>
                <a:cs typeface="Comic Sans MS"/>
              </a:rPr>
              <a:t>a priori </a:t>
            </a:r>
            <a:r>
              <a:rPr lang="en-US" sz="1600" dirty="0" smtClean="0">
                <a:latin typeface="Comic Sans MS"/>
                <a:cs typeface="Comic Sans MS"/>
              </a:rPr>
              <a:t>information)</a:t>
            </a:r>
          </a:p>
          <a:p>
            <a:pPr marL="342900" indent="-342900">
              <a:buFontTx/>
              <a:buAutoNum type="arabicPeriod"/>
              <a:defRPr/>
            </a:pPr>
            <a:r>
              <a:rPr lang="en-US" sz="1600" dirty="0" smtClean="0">
                <a:latin typeface="Comic Sans MS"/>
                <a:cs typeface="Comic Sans MS"/>
              </a:rPr>
              <a:t>Discreteness of measurements of a smoothly varying function</a:t>
            </a:r>
          </a:p>
          <a:p>
            <a:pPr marL="342900" indent="-342900">
              <a:spcAft>
                <a:spcPts val="600"/>
              </a:spcAft>
              <a:buFontTx/>
              <a:buAutoNum type="arabicPeriod"/>
              <a:defRPr/>
            </a:pPr>
            <a:r>
              <a:rPr lang="en-US" sz="1600" dirty="0" smtClean="0">
                <a:latin typeface="Comic Sans MS"/>
                <a:cs typeface="Comic Sans MS"/>
              </a:rPr>
              <a:t>Instability of the solution due to errors in the observations</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itle 1"/>
          <p:cNvSpPr>
            <a:spLocks noGrp="1"/>
          </p:cNvSpPr>
          <p:nvPr>
            <p:ph type="title"/>
          </p:nvPr>
        </p:nvSpPr>
        <p:spPr>
          <a:xfrm>
            <a:off x="685800" y="0"/>
            <a:ext cx="7772400" cy="1143000"/>
          </a:xfrm>
        </p:spPr>
        <p:txBody>
          <a:bodyPr>
            <a:normAutofit/>
          </a:bodyPr>
          <a:lstStyle/>
          <a:p>
            <a:r>
              <a:rPr lang="en-US" sz="3600" b="1" dirty="0" smtClean="0">
                <a:solidFill>
                  <a:srgbClr val="3366FF"/>
                </a:solidFill>
                <a:latin typeface="Comic Sans MS"/>
                <a:cs typeface="Comic Sans MS"/>
              </a:rPr>
              <a:t>FORWARD </a:t>
            </a:r>
            <a:r>
              <a:rPr lang="en-US" sz="3600" b="1" dirty="0">
                <a:solidFill>
                  <a:srgbClr val="3366FF"/>
                </a:solidFill>
                <a:latin typeface="Comic Sans MS"/>
                <a:cs typeface="Comic Sans MS"/>
              </a:rPr>
              <a:t>MODEL</a:t>
            </a:r>
          </a:p>
        </p:txBody>
      </p:sp>
      <p:grpSp>
        <p:nvGrpSpPr>
          <p:cNvPr id="2" name="Group 18"/>
          <p:cNvGrpSpPr>
            <a:grpSpLocks/>
          </p:cNvGrpSpPr>
          <p:nvPr/>
        </p:nvGrpSpPr>
        <p:grpSpPr bwMode="auto">
          <a:xfrm>
            <a:off x="1066800" y="1433700"/>
            <a:ext cx="7391400" cy="1600200"/>
            <a:chOff x="1190" y="638"/>
            <a:chExt cx="4656" cy="1008"/>
          </a:xfrm>
        </p:grpSpPr>
        <p:graphicFrame>
          <p:nvGraphicFramePr>
            <p:cNvPr id="1028" name="Object 2"/>
            <p:cNvGraphicFramePr>
              <a:graphicFrameLocks noChangeAspect="1"/>
            </p:cNvGraphicFramePr>
            <p:nvPr/>
          </p:nvGraphicFramePr>
          <p:xfrm>
            <a:off x="1772" y="638"/>
            <a:ext cx="1947" cy="369"/>
          </p:xfrm>
          <a:graphic>
            <a:graphicData uri="http://schemas.openxmlformats.org/presentationml/2006/ole">
              <mc:AlternateContent xmlns:mc="http://schemas.openxmlformats.org/markup-compatibility/2006">
                <mc:Choice xmlns:v="urn:schemas-microsoft-com:vml" Requires="v">
                  <p:oleObj spid="_x0000_s62494" name="Equation" r:id="rId4" imgW="863600" imgH="165100" progId="Equation.3">
                    <p:embed/>
                  </p:oleObj>
                </mc:Choice>
                <mc:Fallback>
                  <p:oleObj name="Equation" r:id="rId4" imgW="863600" imgH="1651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2" y="638"/>
                          <a:ext cx="1947" cy="3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2" name="Line 7"/>
            <p:cNvSpPr>
              <a:spLocks noChangeShapeType="1"/>
            </p:cNvSpPr>
            <p:nvPr/>
          </p:nvSpPr>
          <p:spPr bwMode="auto">
            <a:xfrm flipH="1">
              <a:off x="1670" y="1028"/>
              <a:ext cx="336" cy="288"/>
            </a:xfrm>
            <a:prstGeom prst="line">
              <a:avLst/>
            </a:prstGeom>
            <a:noFill/>
            <a:ln w="9525">
              <a:solidFill>
                <a:srgbClr val="0000FF"/>
              </a:solidFill>
              <a:round/>
              <a:headEnd/>
              <a:tailEnd type="triangle" w="med" len="med"/>
            </a:ln>
          </p:spPr>
          <p:txBody>
            <a:bodyPr>
              <a:prstTxWarp prst="textNoShape">
                <a:avLst/>
              </a:prstTxWarp>
            </a:bodyPr>
            <a:lstStyle/>
            <a:p>
              <a:endParaRPr lang="en-US"/>
            </a:p>
          </p:txBody>
        </p:sp>
        <p:sp>
          <p:nvSpPr>
            <p:cNvPr id="1043" name="Text Box 8"/>
            <p:cNvSpPr txBox="1">
              <a:spLocks noChangeArrowheads="1"/>
            </p:cNvSpPr>
            <p:nvPr/>
          </p:nvSpPr>
          <p:spPr bwMode="auto">
            <a:xfrm>
              <a:off x="1190" y="1316"/>
              <a:ext cx="1018" cy="330"/>
            </a:xfrm>
            <a:prstGeom prst="rect">
              <a:avLst/>
            </a:prstGeom>
            <a:noFill/>
            <a:ln w="9525">
              <a:noFill/>
              <a:miter lim="800000"/>
              <a:headEnd/>
              <a:tailEnd/>
            </a:ln>
          </p:spPr>
          <p:txBody>
            <a:bodyPr>
              <a:prstTxWarp prst="textNoShape">
                <a:avLst/>
              </a:prstTxWarp>
              <a:spAutoFit/>
            </a:bodyPr>
            <a:lstStyle/>
            <a:p>
              <a:r>
                <a:rPr lang="fr-FR" sz="1400">
                  <a:solidFill>
                    <a:srgbClr val="0000FF"/>
                  </a:solidFill>
                </a:rPr>
                <a:t>Observations</a:t>
              </a:r>
            </a:p>
            <a:p>
              <a:r>
                <a:rPr lang="fr-FR" sz="1400">
                  <a:solidFill>
                    <a:srgbClr val="0000FF"/>
                  </a:solidFill>
                </a:rPr>
                <a:t>(e.g. radiation)</a:t>
              </a:r>
            </a:p>
          </p:txBody>
        </p:sp>
        <p:sp>
          <p:nvSpPr>
            <p:cNvPr id="1044" name="Text Box 9"/>
            <p:cNvSpPr txBox="1">
              <a:spLocks noChangeArrowheads="1"/>
            </p:cNvSpPr>
            <p:nvPr/>
          </p:nvSpPr>
          <p:spPr bwMode="auto">
            <a:xfrm>
              <a:off x="2006" y="1316"/>
              <a:ext cx="1258" cy="330"/>
            </a:xfrm>
            <a:prstGeom prst="rect">
              <a:avLst/>
            </a:prstGeom>
            <a:noFill/>
            <a:ln w="9525">
              <a:noFill/>
              <a:miter lim="800000"/>
              <a:headEnd/>
              <a:tailEnd/>
            </a:ln>
          </p:spPr>
          <p:txBody>
            <a:bodyPr>
              <a:prstTxWarp prst="textNoShape">
                <a:avLst/>
              </a:prstTxWarp>
              <a:spAutoFit/>
            </a:bodyPr>
            <a:lstStyle/>
            <a:p>
              <a:pPr algn="ctr"/>
              <a:r>
                <a:rPr lang="fr-FR" sz="1400" dirty="0" smtClean="0">
                  <a:solidFill>
                    <a:srgbClr val="0000FF"/>
                  </a:solidFill>
                </a:rPr>
                <a:t>State </a:t>
              </a:r>
              <a:r>
                <a:rPr lang="fr-FR" sz="1400" dirty="0">
                  <a:solidFill>
                    <a:srgbClr val="0000FF"/>
                  </a:solidFill>
                </a:rPr>
                <a:t>of </a:t>
              </a:r>
              <a:r>
                <a:rPr lang="fr-FR" sz="1400" dirty="0" err="1">
                  <a:solidFill>
                    <a:srgbClr val="0000FF"/>
                  </a:solidFill>
                </a:rPr>
                <a:t>interest</a:t>
              </a:r>
              <a:endParaRPr lang="fr-FR" sz="1400" dirty="0">
                <a:solidFill>
                  <a:srgbClr val="0000FF"/>
                </a:solidFill>
              </a:endParaRPr>
            </a:p>
            <a:p>
              <a:pPr algn="ctr"/>
              <a:r>
                <a:rPr lang="fr-FR" sz="1400" dirty="0">
                  <a:solidFill>
                    <a:srgbClr val="0000FF"/>
                  </a:solidFill>
                </a:rPr>
                <a:t>(</a:t>
              </a:r>
              <a:r>
                <a:rPr lang="fr-FR" sz="1400" dirty="0" err="1">
                  <a:solidFill>
                    <a:srgbClr val="0000FF"/>
                  </a:solidFill>
                </a:rPr>
                <a:t>e.g</a:t>
              </a:r>
              <a:r>
                <a:rPr lang="fr-FR" sz="1400" dirty="0">
                  <a:solidFill>
                    <a:srgbClr val="0000FF"/>
                  </a:solidFill>
                </a:rPr>
                <a:t>. concentrations)</a:t>
              </a:r>
            </a:p>
          </p:txBody>
        </p:sp>
        <p:sp>
          <p:nvSpPr>
            <p:cNvPr id="1045" name="Line 10"/>
            <p:cNvSpPr>
              <a:spLocks noChangeShapeType="1"/>
            </p:cNvSpPr>
            <p:nvPr/>
          </p:nvSpPr>
          <p:spPr bwMode="auto">
            <a:xfrm flipH="1">
              <a:off x="2736" y="1028"/>
              <a:ext cx="0" cy="288"/>
            </a:xfrm>
            <a:prstGeom prst="line">
              <a:avLst/>
            </a:prstGeom>
            <a:noFill/>
            <a:ln w="9525">
              <a:solidFill>
                <a:srgbClr val="0000FF"/>
              </a:solidFill>
              <a:round/>
              <a:headEnd/>
              <a:tailEnd type="triangle" w="med" len="med"/>
            </a:ln>
          </p:spPr>
          <p:txBody>
            <a:bodyPr>
              <a:prstTxWarp prst="textNoShape">
                <a:avLst/>
              </a:prstTxWarp>
            </a:bodyPr>
            <a:lstStyle/>
            <a:p>
              <a:endParaRPr lang="en-US"/>
            </a:p>
          </p:txBody>
        </p:sp>
        <p:sp>
          <p:nvSpPr>
            <p:cNvPr id="1046" name="Text Box 11"/>
            <p:cNvSpPr txBox="1">
              <a:spLocks noChangeArrowheads="1"/>
            </p:cNvSpPr>
            <p:nvPr/>
          </p:nvSpPr>
          <p:spPr bwMode="auto">
            <a:xfrm>
              <a:off x="3312" y="1316"/>
              <a:ext cx="1200" cy="330"/>
            </a:xfrm>
            <a:prstGeom prst="rect">
              <a:avLst/>
            </a:prstGeom>
            <a:noFill/>
            <a:ln w="9525">
              <a:noFill/>
              <a:miter lim="800000"/>
              <a:headEnd/>
              <a:tailEnd/>
            </a:ln>
          </p:spPr>
          <p:txBody>
            <a:bodyPr>
              <a:prstTxWarp prst="textNoShape">
                <a:avLst/>
              </a:prstTxWarp>
              <a:spAutoFit/>
            </a:bodyPr>
            <a:lstStyle/>
            <a:p>
              <a:r>
                <a:rPr lang="fr-FR" sz="1400" dirty="0" err="1">
                  <a:solidFill>
                    <a:srgbClr val="0000FF"/>
                  </a:solidFill>
                </a:rPr>
                <a:t>Complementary</a:t>
              </a:r>
              <a:r>
                <a:rPr lang="fr-FR" sz="1400" dirty="0">
                  <a:solidFill>
                    <a:srgbClr val="0000FF"/>
                  </a:solidFill>
                </a:rPr>
                <a:t> </a:t>
              </a:r>
              <a:r>
                <a:rPr lang="fr-FR" sz="1400" dirty="0" err="1">
                  <a:solidFill>
                    <a:srgbClr val="0000FF"/>
                  </a:solidFill>
                </a:rPr>
                <a:t>parameters</a:t>
              </a:r>
              <a:endParaRPr lang="fr-FR" sz="1400" dirty="0">
                <a:solidFill>
                  <a:srgbClr val="0000FF"/>
                </a:solidFill>
              </a:endParaRPr>
            </a:p>
          </p:txBody>
        </p:sp>
        <p:sp>
          <p:nvSpPr>
            <p:cNvPr id="1047" name="Line 12"/>
            <p:cNvSpPr>
              <a:spLocks noChangeShapeType="1"/>
            </p:cNvSpPr>
            <p:nvPr/>
          </p:nvSpPr>
          <p:spPr bwMode="auto">
            <a:xfrm>
              <a:off x="3254" y="1008"/>
              <a:ext cx="432" cy="288"/>
            </a:xfrm>
            <a:prstGeom prst="line">
              <a:avLst/>
            </a:prstGeom>
            <a:noFill/>
            <a:ln w="9525">
              <a:solidFill>
                <a:srgbClr val="0000FF"/>
              </a:solidFill>
              <a:round/>
              <a:headEnd/>
              <a:tailEnd type="triangle" w="med" len="med"/>
            </a:ln>
          </p:spPr>
          <p:txBody>
            <a:bodyPr>
              <a:prstTxWarp prst="textNoShape">
                <a:avLst/>
              </a:prstTxWarp>
            </a:bodyPr>
            <a:lstStyle/>
            <a:p>
              <a:endParaRPr lang="en-US"/>
            </a:p>
          </p:txBody>
        </p:sp>
        <p:sp>
          <p:nvSpPr>
            <p:cNvPr id="1048" name="Line 13"/>
            <p:cNvSpPr>
              <a:spLocks noChangeShapeType="1"/>
            </p:cNvSpPr>
            <p:nvPr/>
          </p:nvSpPr>
          <p:spPr bwMode="auto">
            <a:xfrm>
              <a:off x="3734" y="1008"/>
              <a:ext cx="1056" cy="288"/>
            </a:xfrm>
            <a:prstGeom prst="line">
              <a:avLst/>
            </a:prstGeom>
            <a:noFill/>
            <a:ln w="9525">
              <a:solidFill>
                <a:srgbClr val="0000FF"/>
              </a:solidFill>
              <a:round/>
              <a:headEnd/>
              <a:tailEnd type="triangle" w="med" len="med"/>
            </a:ln>
          </p:spPr>
          <p:txBody>
            <a:bodyPr>
              <a:prstTxWarp prst="textNoShape">
                <a:avLst/>
              </a:prstTxWarp>
            </a:bodyPr>
            <a:lstStyle/>
            <a:p>
              <a:endParaRPr lang="en-US"/>
            </a:p>
          </p:txBody>
        </p:sp>
        <p:sp>
          <p:nvSpPr>
            <p:cNvPr id="1049" name="Text Box 14"/>
            <p:cNvSpPr txBox="1">
              <a:spLocks noChangeArrowheads="1"/>
            </p:cNvSpPr>
            <p:nvPr/>
          </p:nvSpPr>
          <p:spPr bwMode="auto">
            <a:xfrm>
              <a:off x="4646" y="1344"/>
              <a:ext cx="1200" cy="192"/>
            </a:xfrm>
            <a:prstGeom prst="rect">
              <a:avLst/>
            </a:prstGeom>
            <a:noFill/>
            <a:ln w="9525">
              <a:noFill/>
              <a:miter lim="800000"/>
              <a:headEnd/>
              <a:tailEnd/>
            </a:ln>
          </p:spPr>
          <p:txBody>
            <a:bodyPr>
              <a:prstTxWarp prst="textNoShape">
                <a:avLst/>
              </a:prstTxWarp>
              <a:spAutoFit/>
            </a:bodyPr>
            <a:lstStyle/>
            <a:p>
              <a:r>
                <a:rPr lang="fr-FR" sz="1400">
                  <a:solidFill>
                    <a:srgbClr val="0000FF"/>
                  </a:solidFill>
                </a:rPr>
                <a:t>Errors </a:t>
              </a:r>
            </a:p>
          </p:txBody>
        </p:sp>
      </p:grpSp>
      <p:grpSp>
        <p:nvGrpSpPr>
          <p:cNvPr id="3" name="Group 19"/>
          <p:cNvGrpSpPr>
            <a:grpSpLocks/>
          </p:cNvGrpSpPr>
          <p:nvPr/>
        </p:nvGrpSpPr>
        <p:grpSpPr bwMode="auto">
          <a:xfrm>
            <a:off x="2834073" y="597599"/>
            <a:ext cx="687002" cy="1277499"/>
            <a:chOff x="2345" y="-388"/>
            <a:chExt cx="567" cy="1364"/>
          </a:xfrm>
        </p:grpSpPr>
        <p:sp>
          <p:nvSpPr>
            <p:cNvPr id="1040" name="Oval 15"/>
            <p:cNvSpPr>
              <a:spLocks noChangeArrowheads="1"/>
            </p:cNvSpPr>
            <p:nvPr/>
          </p:nvSpPr>
          <p:spPr bwMode="auto">
            <a:xfrm>
              <a:off x="2345" y="589"/>
              <a:ext cx="284" cy="387"/>
            </a:xfrm>
            <a:prstGeom prst="ellipse">
              <a:avLst/>
            </a:prstGeom>
            <a:noFill/>
            <a:ln w="9525">
              <a:solidFill>
                <a:srgbClr val="C00000"/>
              </a:solidFill>
              <a:prstDash val="dash"/>
              <a:round/>
              <a:headEnd/>
              <a:tailEnd/>
            </a:ln>
          </p:spPr>
          <p:txBody>
            <a:bodyPr wrap="none" anchor="ctr">
              <a:prstTxWarp prst="textNoShape">
                <a:avLst/>
              </a:prstTxWarp>
            </a:bodyPr>
            <a:lstStyle/>
            <a:p>
              <a:endParaRPr lang="en-US"/>
            </a:p>
          </p:txBody>
        </p:sp>
        <p:sp>
          <p:nvSpPr>
            <p:cNvPr id="1041" name="Line 16"/>
            <p:cNvSpPr>
              <a:spLocks noChangeShapeType="1"/>
            </p:cNvSpPr>
            <p:nvPr/>
          </p:nvSpPr>
          <p:spPr bwMode="auto">
            <a:xfrm flipV="1">
              <a:off x="2519" y="-388"/>
              <a:ext cx="393" cy="977"/>
            </a:xfrm>
            <a:prstGeom prst="line">
              <a:avLst/>
            </a:prstGeom>
            <a:noFill/>
            <a:ln w="9525">
              <a:solidFill>
                <a:srgbClr val="C00000"/>
              </a:solidFill>
              <a:round/>
              <a:headEnd/>
              <a:tailEnd type="triangle" w="med" len="med"/>
            </a:ln>
          </p:spPr>
          <p:txBody>
            <a:bodyPr>
              <a:prstTxWarp prst="textNoShape">
                <a:avLst/>
              </a:prstTxWarp>
            </a:bodyPr>
            <a:lstStyle/>
            <a:p>
              <a:endParaRPr lang="en-US"/>
            </a:p>
          </p:txBody>
        </p:sp>
      </p:grpSp>
      <p:sp>
        <p:nvSpPr>
          <p:cNvPr id="1038" name="TextBox 34"/>
          <p:cNvSpPr txBox="1">
            <a:spLocks noChangeArrowheads="1"/>
          </p:cNvSpPr>
          <p:nvPr/>
        </p:nvSpPr>
        <p:spPr bwMode="auto">
          <a:xfrm>
            <a:off x="1066800" y="3261967"/>
            <a:ext cx="7267349" cy="338554"/>
          </a:xfrm>
          <a:prstGeom prst="rect">
            <a:avLst/>
          </a:prstGeom>
          <a:noFill/>
          <a:ln w="9525">
            <a:noFill/>
            <a:miter lim="800000"/>
            <a:headEnd/>
            <a:tailEnd/>
          </a:ln>
        </p:spPr>
        <p:txBody>
          <a:bodyPr wrap="square">
            <a:prstTxWarp prst="textNoShape">
              <a:avLst/>
            </a:prstTxWarp>
            <a:spAutoFit/>
          </a:bodyPr>
          <a:lstStyle/>
          <a:p>
            <a:r>
              <a:rPr lang="en-US" sz="1600" b="0" dirty="0">
                <a:solidFill>
                  <a:schemeClr val="accent2"/>
                </a:solidFill>
                <a:latin typeface="Comic Sans MS"/>
                <a:cs typeface="Comic Sans MS"/>
              </a:rPr>
              <a:t>If linear (or</a:t>
            </a:r>
            <a:r>
              <a:rPr lang="en-US" sz="1600" b="0" dirty="0" smtClean="0">
                <a:solidFill>
                  <a:schemeClr val="accent2"/>
                </a:solidFill>
                <a:latin typeface="Comic Sans MS"/>
                <a:cs typeface="Comic Sans MS"/>
              </a:rPr>
              <a:t> </a:t>
            </a:r>
            <a:r>
              <a:rPr lang="en-US" sz="1600" b="0" dirty="0" err="1" smtClean="0">
                <a:solidFill>
                  <a:schemeClr val="accent2"/>
                </a:solidFill>
                <a:latin typeface="Comic Sans MS"/>
                <a:cs typeface="Comic Sans MS"/>
              </a:rPr>
              <a:t>linearize</a:t>
            </a:r>
            <a:r>
              <a:rPr lang="en-US" sz="1600" b="0" dirty="0" smtClean="0">
                <a:solidFill>
                  <a:schemeClr val="accent2"/>
                </a:solidFill>
                <a:latin typeface="Comic Sans MS"/>
                <a:cs typeface="Comic Sans MS"/>
              </a:rPr>
              <a:t> the forward model about some reference state X</a:t>
            </a:r>
            <a:r>
              <a:rPr lang="en-US" sz="1600" b="0" baseline="-25000" dirty="0" smtClean="0">
                <a:solidFill>
                  <a:schemeClr val="accent2"/>
                </a:solidFill>
                <a:latin typeface="Comic Sans MS"/>
                <a:cs typeface="Comic Sans MS"/>
              </a:rPr>
              <a:t>0</a:t>
            </a:r>
            <a:r>
              <a:rPr lang="en-US" sz="1600" b="0" dirty="0" smtClean="0">
                <a:solidFill>
                  <a:schemeClr val="accent2"/>
                </a:solidFill>
                <a:latin typeface="Comic Sans MS"/>
                <a:cs typeface="Comic Sans MS"/>
              </a:rPr>
              <a:t>)</a:t>
            </a:r>
            <a:r>
              <a:rPr lang="en-US" sz="1600" b="0" dirty="0">
                <a:solidFill>
                  <a:schemeClr val="accent2"/>
                </a:solidFill>
                <a:latin typeface="Comic Sans MS"/>
                <a:cs typeface="Comic Sans MS"/>
              </a:rPr>
              <a:t>: </a:t>
            </a:r>
          </a:p>
        </p:txBody>
      </p:sp>
      <p:graphicFrame>
        <p:nvGraphicFramePr>
          <p:cNvPr id="26" name="Object 25"/>
          <p:cNvGraphicFramePr>
            <a:graphicFrameLocks noChangeAspect="1"/>
          </p:cNvGraphicFramePr>
          <p:nvPr/>
        </p:nvGraphicFramePr>
        <p:xfrm>
          <a:off x="1144485" y="3770040"/>
          <a:ext cx="6648450" cy="923151"/>
        </p:xfrm>
        <a:graphic>
          <a:graphicData uri="http://schemas.openxmlformats.org/presentationml/2006/ole">
            <mc:AlternateContent xmlns:mc="http://schemas.openxmlformats.org/markup-compatibility/2006">
              <mc:Choice xmlns:v="urn:schemas-microsoft-com:vml" Requires="v">
                <p:oleObj spid="_x0000_s62495" name="Equation" r:id="rId6" imgW="2654300" imgH="368300" progId="Equation.3">
                  <p:embed/>
                </p:oleObj>
              </mc:Choice>
              <mc:Fallback>
                <p:oleObj name="Equation" r:id="rId6" imgW="2654300" imgH="368300" progId="Equation.3">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4485" y="3770040"/>
                        <a:ext cx="6648450" cy="9231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26"/>
          <p:cNvGraphicFramePr>
            <a:graphicFrameLocks noChangeAspect="1"/>
          </p:cNvGraphicFramePr>
          <p:nvPr/>
        </p:nvGraphicFramePr>
        <p:xfrm>
          <a:off x="1990725" y="4854027"/>
          <a:ext cx="1779485" cy="947333"/>
        </p:xfrm>
        <a:graphic>
          <a:graphicData uri="http://schemas.openxmlformats.org/presentationml/2006/ole">
            <mc:AlternateContent xmlns:mc="http://schemas.openxmlformats.org/markup-compatibility/2006">
              <mc:Choice xmlns:v="urn:schemas-microsoft-com:vml" Requires="v">
                <p:oleObj spid="_x0000_s62496" name="Equation" r:id="rId8" imgW="787400" imgH="419100" progId="Equation.3">
                  <p:embed/>
                </p:oleObj>
              </mc:Choice>
              <mc:Fallback>
                <p:oleObj name="Equation" r:id="rId8" imgW="787400" imgH="419100" progId="Equation.3">
                  <p:embed/>
                  <p:pic>
                    <p:nvPicPr>
                      <p:cNvPr id="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0725" y="4854027"/>
                        <a:ext cx="1779485" cy="9473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TextBox 27"/>
          <p:cNvSpPr txBox="1"/>
          <p:nvPr/>
        </p:nvSpPr>
        <p:spPr>
          <a:xfrm>
            <a:off x="1066800" y="5138542"/>
            <a:ext cx="6731630" cy="338554"/>
          </a:xfrm>
          <a:prstGeom prst="rect">
            <a:avLst/>
          </a:prstGeom>
          <a:noFill/>
        </p:spPr>
        <p:txBody>
          <a:bodyPr wrap="none" rtlCol="0">
            <a:spAutoFit/>
          </a:bodyPr>
          <a:lstStyle/>
          <a:p>
            <a:r>
              <a:rPr lang="en-US" sz="1600" dirty="0" smtClean="0">
                <a:latin typeface="Comic Sans MS"/>
                <a:cs typeface="Comic Sans MS"/>
              </a:rPr>
              <a:t>Where                                 is the weighting functions or </a:t>
            </a:r>
            <a:r>
              <a:rPr lang="en-US" sz="1600" dirty="0" err="1" smtClean="0">
                <a:latin typeface="Comic Sans MS"/>
                <a:cs typeface="Comic Sans MS"/>
              </a:rPr>
              <a:t>Jacobians</a:t>
            </a:r>
            <a:r>
              <a:rPr lang="en-US" sz="1600" dirty="0" smtClean="0">
                <a:latin typeface="Comic Sans MS"/>
                <a:cs typeface="Comic Sans MS"/>
              </a:rPr>
              <a:t>.</a:t>
            </a:r>
            <a:endParaRPr lang="en-US" sz="1600" dirty="0">
              <a:latin typeface="Comic Sans MS"/>
              <a:cs typeface="Comic Sans MS"/>
            </a:endParaRPr>
          </a:p>
        </p:txBody>
      </p:sp>
      <p:sp>
        <p:nvSpPr>
          <p:cNvPr id="29" name="TextBox 28"/>
          <p:cNvSpPr txBox="1"/>
          <p:nvPr/>
        </p:nvSpPr>
        <p:spPr>
          <a:xfrm>
            <a:off x="1066800" y="5972537"/>
            <a:ext cx="7189664" cy="584776"/>
          </a:xfrm>
          <a:prstGeom prst="rect">
            <a:avLst/>
          </a:prstGeom>
          <a:noFill/>
        </p:spPr>
        <p:txBody>
          <a:bodyPr wrap="square" rtlCol="0">
            <a:spAutoFit/>
          </a:bodyPr>
          <a:lstStyle/>
          <a:p>
            <a:r>
              <a:rPr lang="en-US" sz="1600" dirty="0" smtClean="0">
                <a:latin typeface="Comic Sans MS"/>
                <a:cs typeface="Comic Sans MS"/>
              </a:rPr>
              <a:t>This problem is ill-posed because K (</a:t>
            </a:r>
            <a:r>
              <a:rPr lang="en-US" sz="1600" dirty="0" err="1" smtClean="0">
                <a:latin typeface="Comic Sans MS"/>
                <a:cs typeface="Comic Sans MS"/>
              </a:rPr>
              <a:t>mxn</a:t>
            </a:r>
            <a:r>
              <a:rPr lang="en-US" sz="1600" dirty="0" smtClean="0">
                <a:latin typeface="Comic Sans MS"/>
                <a:cs typeface="Comic Sans MS"/>
              </a:rPr>
              <a:t>) is not square (generally </a:t>
            </a:r>
            <a:r>
              <a:rPr lang="en-US" sz="1600" dirty="0" err="1" smtClean="0">
                <a:latin typeface="Comic Sans MS"/>
                <a:cs typeface="Comic Sans MS"/>
              </a:rPr>
              <a:t>m</a:t>
            </a:r>
            <a:r>
              <a:rPr lang="en-US" sz="1600" dirty="0" smtClean="0">
                <a:latin typeface="Comic Sans MS"/>
                <a:cs typeface="Comic Sans MS"/>
              </a:rPr>
              <a:t> &lt; </a:t>
            </a:r>
            <a:r>
              <a:rPr lang="en-US" sz="1600" dirty="0" err="1" smtClean="0">
                <a:latin typeface="Comic Sans MS"/>
                <a:cs typeface="Comic Sans MS"/>
              </a:rPr>
              <a:t>n</a:t>
            </a:r>
            <a:r>
              <a:rPr lang="en-US" sz="1600" dirty="0" smtClean="0">
                <a:latin typeface="Comic Sans MS"/>
                <a:cs typeface="Comic Sans MS"/>
              </a:rPr>
              <a:t>, i.e., less measurements than unknowns).</a:t>
            </a:r>
            <a:endParaRPr lang="en-US" sz="1600" dirty="0">
              <a:latin typeface="Comic Sans MS"/>
              <a:cs typeface="Comic Sans M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2354693" y="228600"/>
            <a:ext cx="4657798" cy="648512"/>
          </a:xfrm>
          <a:prstGeom prst="rect">
            <a:avLst/>
          </a:prstGeom>
          <a:noFill/>
          <a:ln w="9525">
            <a:noFill/>
            <a:round/>
            <a:headEnd/>
            <a:tailEnd/>
          </a:ln>
        </p:spPr>
        <p:txBody>
          <a:bodyPr wrap="square" lIns="90000" tIns="46800" rIns="90000" bIns="46800">
            <a:prstTxWarp prst="textNoShape">
              <a:avLst/>
            </a:prstTxWarp>
            <a:spAutoFit/>
          </a:bodyPr>
          <a:lstStyle/>
          <a:p>
            <a:pPr>
              <a:lnSpc>
                <a:spcPct val="100000"/>
              </a:lnSpc>
              <a:buClr>
                <a:srgbClr val="1E0D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b="1" dirty="0" smtClean="0">
                <a:solidFill>
                  <a:srgbClr val="1E0DFF"/>
                </a:solidFill>
                <a:latin typeface="Comic Sans MS"/>
                <a:cs typeface="Comic Sans MS"/>
              </a:rPr>
              <a:t>Weighting Functions</a:t>
            </a:r>
            <a:endParaRPr lang="en-GB" sz="3600" b="1" dirty="0">
              <a:solidFill>
                <a:srgbClr val="1E0DFF"/>
              </a:solidFill>
              <a:latin typeface="Comic Sans MS"/>
              <a:cs typeface="Comic Sans MS"/>
            </a:endParaRPr>
          </a:p>
        </p:txBody>
      </p:sp>
      <p:pic>
        <p:nvPicPr>
          <p:cNvPr id="14341" name="Picture 4"/>
          <p:cNvPicPr>
            <a:picLocks noChangeAspect="1" noChangeArrowheads="1"/>
          </p:cNvPicPr>
          <p:nvPr/>
        </p:nvPicPr>
        <p:blipFill>
          <a:blip r:embed="rId3"/>
          <a:srcRect t="9756"/>
          <a:stretch>
            <a:fillRect/>
          </a:stretch>
        </p:blipFill>
        <p:spPr bwMode="auto">
          <a:xfrm>
            <a:off x="1009318" y="1101046"/>
            <a:ext cx="7068820" cy="3048210"/>
          </a:xfrm>
          <a:prstGeom prst="rect">
            <a:avLst/>
          </a:prstGeom>
          <a:noFill/>
          <a:ln w="9525">
            <a:noFill/>
            <a:round/>
            <a:headEnd/>
            <a:tailEnd/>
          </a:ln>
        </p:spPr>
      </p:pic>
      <p:pic>
        <p:nvPicPr>
          <p:cNvPr id="4" name="Picture 3" descr="fall2010_wgtfcn_jacobians.pdf"/>
          <p:cNvPicPr>
            <a:picLocks noChangeAspect="1"/>
          </p:cNvPicPr>
          <p:nvPr/>
        </p:nvPicPr>
        <p:blipFill>
          <a:blip r:embed="rId4"/>
          <a:srcRect l="27301" t="17248" r="15560" b="22066"/>
          <a:stretch>
            <a:fillRect/>
          </a:stretch>
        </p:blipFill>
        <p:spPr>
          <a:xfrm>
            <a:off x="-1" y="4076412"/>
            <a:ext cx="3495149" cy="2781588"/>
          </a:xfrm>
          <a:prstGeom prst="rect">
            <a:avLst/>
          </a:prstGeom>
        </p:spPr>
      </p:pic>
      <p:pic>
        <p:nvPicPr>
          <p:cNvPr id="5" name="Picture 4" descr="fall2010_wgtfcn_jacobians.pdf"/>
          <p:cNvPicPr>
            <a:picLocks noChangeAspect="1"/>
          </p:cNvPicPr>
          <p:nvPr/>
        </p:nvPicPr>
        <p:blipFill>
          <a:blip r:embed="rId4"/>
          <a:srcRect l="16678" t="76497" r="1578" b="2864"/>
          <a:stretch>
            <a:fillRect/>
          </a:stretch>
        </p:blipFill>
        <p:spPr>
          <a:xfrm>
            <a:off x="3233748" y="5026388"/>
            <a:ext cx="5910252" cy="1118160"/>
          </a:xfrm>
          <a:prstGeom prst="rect">
            <a:avLst/>
          </a:prstGeom>
        </p:spPr>
      </p:pic>
      <p:sp>
        <p:nvSpPr>
          <p:cNvPr id="6" name="TextBox 5"/>
          <p:cNvSpPr txBox="1"/>
          <p:nvPr/>
        </p:nvSpPr>
        <p:spPr>
          <a:xfrm>
            <a:off x="3642832" y="6497441"/>
            <a:ext cx="3208468" cy="307777"/>
          </a:xfrm>
          <a:prstGeom prst="rect">
            <a:avLst/>
          </a:prstGeom>
          <a:noFill/>
        </p:spPr>
        <p:txBody>
          <a:bodyPr wrap="none" rtlCol="0">
            <a:spAutoFit/>
          </a:bodyPr>
          <a:lstStyle/>
          <a:p>
            <a:r>
              <a:rPr lang="en-US" sz="1400" dirty="0" smtClean="0"/>
              <a:t>Courtesy of Dr. </a:t>
            </a:r>
            <a:r>
              <a:rPr lang="en-US" sz="1400" dirty="0" err="1" smtClean="0"/>
              <a:t>DeSouza</a:t>
            </a:r>
            <a:r>
              <a:rPr lang="en-US" sz="1400" dirty="0" smtClean="0"/>
              <a:t>-Machado, UMBC </a:t>
            </a:r>
            <a:endParaRPr lang="en-US" sz="14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10635"/>
          </a:xfrm>
        </p:spPr>
        <p:txBody>
          <a:bodyPr>
            <a:normAutofit/>
          </a:bodyPr>
          <a:lstStyle/>
          <a:p>
            <a:r>
              <a:rPr lang="en-US" sz="3600" b="1" dirty="0" err="1" smtClean="0">
                <a:solidFill>
                  <a:srgbClr val="3366FF"/>
                </a:solidFill>
                <a:latin typeface="Comic Sans MS"/>
                <a:cs typeface="Comic Sans MS"/>
              </a:rPr>
              <a:t>Jacobians</a:t>
            </a:r>
            <a:r>
              <a:rPr lang="en-US" sz="3600" b="1" dirty="0" smtClean="0">
                <a:solidFill>
                  <a:srgbClr val="3366FF"/>
                </a:solidFill>
                <a:latin typeface="Comic Sans MS"/>
                <a:cs typeface="Comic Sans MS"/>
              </a:rPr>
              <a:t>-measurement sensitivity </a:t>
            </a:r>
            <a:br>
              <a:rPr lang="en-US" sz="3600" b="1" dirty="0" smtClean="0">
                <a:solidFill>
                  <a:srgbClr val="3366FF"/>
                </a:solidFill>
                <a:latin typeface="Comic Sans MS"/>
                <a:cs typeface="Comic Sans MS"/>
              </a:rPr>
            </a:br>
            <a:r>
              <a:rPr lang="en-US" sz="3600" b="1" dirty="0" smtClean="0">
                <a:solidFill>
                  <a:srgbClr val="3366FF"/>
                </a:solidFill>
                <a:latin typeface="Comic Sans MS"/>
                <a:cs typeface="Comic Sans MS"/>
              </a:rPr>
              <a:t>for a specie in a spectral band </a:t>
            </a:r>
            <a:endParaRPr lang="en-US" sz="3600" b="1" dirty="0">
              <a:solidFill>
                <a:srgbClr val="3366FF"/>
              </a:solidFill>
              <a:latin typeface="Comic Sans MS"/>
              <a:cs typeface="Comic Sans MS"/>
            </a:endParaRPr>
          </a:p>
        </p:txBody>
      </p:sp>
      <p:pic>
        <p:nvPicPr>
          <p:cNvPr id="11" name="Picture 10" descr="fall2010_wgtfcn_jacobians.pdf"/>
          <p:cNvPicPr>
            <a:picLocks noChangeAspect="1"/>
          </p:cNvPicPr>
          <p:nvPr/>
        </p:nvPicPr>
        <p:blipFill>
          <a:blip r:embed="rId3"/>
          <a:srcRect l="17169" t="22238" r="6254" b="25821"/>
          <a:stretch>
            <a:fillRect/>
          </a:stretch>
        </p:blipFill>
        <p:spPr>
          <a:xfrm>
            <a:off x="-10364" y="1695089"/>
            <a:ext cx="4625524" cy="2350866"/>
          </a:xfrm>
          <a:prstGeom prst="rect">
            <a:avLst/>
          </a:prstGeom>
        </p:spPr>
      </p:pic>
      <p:pic>
        <p:nvPicPr>
          <p:cNvPr id="12" name="Picture 11" descr="fall2010_wgtfcn_jacobians.pdf"/>
          <p:cNvPicPr>
            <a:picLocks noChangeAspect="1"/>
          </p:cNvPicPr>
          <p:nvPr/>
        </p:nvPicPr>
        <p:blipFill>
          <a:blip r:embed="rId4"/>
          <a:srcRect l="17169" t="23250" r="5748" b="26327"/>
          <a:stretch>
            <a:fillRect/>
          </a:stretch>
        </p:blipFill>
        <p:spPr>
          <a:xfrm>
            <a:off x="4503592" y="1751791"/>
            <a:ext cx="4619684" cy="2264356"/>
          </a:xfrm>
          <a:prstGeom prst="rect">
            <a:avLst/>
          </a:prstGeom>
        </p:spPr>
      </p:pic>
      <p:pic>
        <p:nvPicPr>
          <p:cNvPr id="14" name="Picture 13" descr="fall2010_wgtfcn_jacobians.pdf"/>
          <p:cNvPicPr>
            <a:picLocks noChangeAspect="1"/>
          </p:cNvPicPr>
          <p:nvPr/>
        </p:nvPicPr>
        <p:blipFill>
          <a:blip r:embed="rId5"/>
          <a:srcRect l="17295" t="22429" r="5369" b="25630"/>
          <a:stretch>
            <a:fillRect/>
          </a:stretch>
        </p:blipFill>
        <p:spPr>
          <a:xfrm>
            <a:off x="-1" y="4045955"/>
            <a:ext cx="4625523" cy="2327816"/>
          </a:xfrm>
          <a:prstGeom prst="rect">
            <a:avLst/>
          </a:prstGeom>
        </p:spPr>
      </p:pic>
      <p:pic>
        <p:nvPicPr>
          <p:cNvPr id="15" name="Picture 14" descr="fall2010_wgtfcn_jacobians.pdf"/>
          <p:cNvPicPr>
            <a:picLocks noChangeAspect="1"/>
          </p:cNvPicPr>
          <p:nvPr/>
        </p:nvPicPr>
        <p:blipFill>
          <a:blip r:embed="rId6"/>
          <a:srcRect l="17295" t="22069" r="4737" b="26159"/>
          <a:stretch>
            <a:fillRect/>
          </a:stretch>
        </p:blipFill>
        <p:spPr>
          <a:xfrm>
            <a:off x="4513955" y="4045956"/>
            <a:ext cx="4630045" cy="2303706"/>
          </a:xfrm>
          <a:prstGeom prst="rect">
            <a:avLst/>
          </a:prstGeom>
        </p:spPr>
      </p:pic>
      <p:sp>
        <p:nvSpPr>
          <p:cNvPr id="7" name="TextBox 6"/>
          <p:cNvSpPr txBox="1"/>
          <p:nvPr/>
        </p:nvSpPr>
        <p:spPr>
          <a:xfrm>
            <a:off x="0" y="6497441"/>
            <a:ext cx="3208468" cy="307777"/>
          </a:xfrm>
          <a:prstGeom prst="rect">
            <a:avLst/>
          </a:prstGeom>
          <a:noFill/>
        </p:spPr>
        <p:txBody>
          <a:bodyPr wrap="none" rtlCol="0">
            <a:spAutoFit/>
          </a:bodyPr>
          <a:lstStyle/>
          <a:p>
            <a:r>
              <a:rPr lang="en-US" sz="1400" dirty="0" smtClean="0"/>
              <a:t>Courtesy of Dr. </a:t>
            </a:r>
            <a:r>
              <a:rPr lang="en-US" sz="1400" dirty="0" err="1" smtClean="0"/>
              <a:t>DeSouza</a:t>
            </a:r>
            <a:r>
              <a:rPr lang="en-US" sz="1400" dirty="0" smtClean="0"/>
              <a:t>-Machado, UMBC </a:t>
            </a:r>
            <a:endParaRPr lang="en-US" sz="1400"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0" y="0"/>
            <a:ext cx="9144000" cy="6858000"/>
            <a:chOff x="0" y="0"/>
            <a:chExt cx="9144000" cy="6858000"/>
          </a:xfrm>
        </p:grpSpPr>
        <p:graphicFrame>
          <p:nvGraphicFramePr>
            <p:cNvPr id="45058"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66572" name="CorelPhotoPaint.Image.8" r:id="rId4" imgW="7918720" imgH="7328931" progId="">
                    <p:embed/>
                  </p:oleObj>
                </mc:Choice>
                <mc:Fallback>
                  <p:oleObj name="CorelPhotoPaint.Image.8" r:id="rId4" imgW="7918720" imgH="7328931"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oleObj>
                </mc:Fallback>
              </mc:AlternateContent>
            </a:graphicData>
          </a:graphic>
        </p:graphicFrame>
        <p:pic>
          <p:nvPicPr>
            <p:cNvPr id="3" name="Content Placeholder 2" descr="cirrus6_big.jpg"/>
            <p:cNvPicPr>
              <a:picLocks/>
            </p:cNvPicPr>
            <p:nvPr/>
          </p:nvPicPr>
          <p:blipFill>
            <a:blip r:embed="rId6"/>
            <a:srcRect l="16856" t="9933" r="16225" b="30934"/>
            <a:stretch>
              <a:fillRect/>
            </a:stretch>
          </p:blipFill>
          <p:spPr>
            <a:xfrm>
              <a:off x="1041606" y="692727"/>
              <a:ext cx="1902485" cy="2297546"/>
            </a:xfrm>
            <a:prstGeom prst="rect">
              <a:avLst/>
            </a:prstGeom>
          </p:spPr>
        </p:pic>
        <p:sp>
          <p:nvSpPr>
            <p:cNvPr id="4" name="TextBox 3"/>
            <p:cNvSpPr txBox="1"/>
            <p:nvPr/>
          </p:nvSpPr>
          <p:spPr>
            <a:xfrm>
              <a:off x="1558636" y="1524076"/>
              <a:ext cx="895798" cy="461665"/>
            </a:xfrm>
            <a:prstGeom prst="rect">
              <a:avLst/>
            </a:prstGeom>
            <a:noFill/>
          </p:spPr>
          <p:txBody>
            <a:bodyPr wrap="square" rtlCol="0">
              <a:spAutoFit/>
            </a:bodyPr>
            <a:lstStyle/>
            <a:p>
              <a:r>
                <a:rPr lang="en-US" sz="2400" b="1" dirty="0" smtClean="0">
                  <a:solidFill>
                    <a:srgbClr val="800000"/>
                  </a:solidFill>
                </a:rPr>
                <a:t>cirrus</a:t>
              </a:r>
              <a:endParaRPr lang="en-US" sz="2400" b="1" dirty="0">
                <a:solidFill>
                  <a:srgbClr val="800000"/>
                </a:solidFill>
              </a:endParaRPr>
            </a:p>
          </p:txBody>
        </p:sp>
        <p:pic>
          <p:nvPicPr>
            <p:cNvPr id="5" name="Picture 4" descr="altocumulus1_small.jpg"/>
            <p:cNvPicPr>
              <a:picLocks/>
            </p:cNvPicPr>
            <p:nvPr/>
          </p:nvPicPr>
          <p:blipFill>
            <a:blip r:embed="rId7"/>
            <a:srcRect l="2889" r="25227" b="10460"/>
            <a:stretch>
              <a:fillRect/>
            </a:stretch>
          </p:blipFill>
          <p:spPr>
            <a:xfrm>
              <a:off x="1041606" y="2990273"/>
              <a:ext cx="1902485" cy="1604817"/>
            </a:xfrm>
            <a:prstGeom prst="rect">
              <a:avLst/>
            </a:prstGeom>
          </p:spPr>
        </p:pic>
        <p:sp>
          <p:nvSpPr>
            <p:cNvPr id="6" name="TextBox 5"/>
            <p:cNvSpPr txBox="1"/>
            <p:nvPr/>
          </p:nvSpPr>
          <p:spPr>
            <a:xfrm>
              <a:off x="1189735" y="3521424"/>
              <a:ext cx="1754356" cy="461665"/>
            </a:xfrm>
            <a:prstGeom prst="rect">
              <a:avLst/>
            </a:prstGeom>
            <a:noFill/>
          </p:spPr>
          <p:txBody>
            <a:bodyPr wrap="square" rtlCol="0">
              <a:spAutoFit/>
            </a:bodyPr>
            <a:lstStyle/>
            <a:p>
              <a:r>
                <a:rPr lang="en-US" sz="2400" b="1" dirty="0" smtClean="0">
                  <a:solidFill>
                    <a:srgbClr val="800000"/>
                  </a:solidFill>
                </a:rPr>
                <a:t>altocumulus</a:t>
              </a:r>
              <a:endParaRPr lang="en-US" sz="2400" b="1" dirty="0">
                <a:solidFill>
                  <a:srgbClr val="800000"/>
                </a:solidFill>
              </a:endParaRPr>
            </a:p>
          </p:txBody>
        </p:sp>
        <p:grpSp>
          <p:nvGrpSpPr>
            <p:cNvPr id="9" name="Group 8"/>
            <p:cNvGrpSpPr/>
            <p:nvPr/>
          </p:nvGrpSpPr>
          <p:grpSpPr>
            <a:xfrm>
              <a:off x="2944091" y="2990273"/>
              <a:ext cx="1951182" cy="1604817"/>
              <a:chOff x="5149273" y="1524076"/>
              <a:chExt cx="1951182" cy="1604817"/>
            </a:xfrm>
          </p:grpSpPr>
          <p:pic>
            <p:nvPicPr>
              <p:cNvPr id="7" name="Picture 6" descr="altostratus1_big.jpg"/>
              <p:cNvPicPr>
                <a:picLocks/>
              </p:cNvPicPr>
              <p:nvPr/>
            </p:nvPicPr>
            <p:blipFill>
              <a:blip r:embed="rId8"/>
              <a:srcRect l="17046" t="14541" r="12247" b="16266"/>
              <a:stretch>
                <a:fillRect/>
              </a:stretch>
            </p:blipFill>
            <p:spPr>
              <a:xfrm>
                <a:off x="5149273" y="1524076"/>
                <a:ext cx="1951182" cy="1604817"/>
              </a:xfrm>
              <a:prstGeom prst="rect">
                <a:avLst/>
              </a:prstGeom>
            </p:spPr>
          </p:pic>
          <p:sp>
            <p:nvSpPr>
              <p:cNvPr id="8" name="TextBox 7"/>
              <p:cNvSpPr txBox="1"/>
              <p:nvPr/>
            </p:nvSpPr>
            <p:spPr>
              <a:xfrm>
                <a:off x="5287819" y="2055227"/>
                <a:ext cx="1553731" cy="461665"/>
              </a:xfrm>
              <a:prstGeom prst="rect">
                <a:avLst/>
              </a:prstGeom>
              <a:noFill/>
            </p:spPr>
            <p:txBody>
              <a:bodyPr wrap="square" rtlCol="0">
                <a:spAutoFit/>
              </a:bodyPr>
              <a:lstStyle/>
              <a:p>
                <a:r>
                  <a:rPr lang="en-US" sz="2400" b="1" dirty="0" smtClean="0">
                    <a:solidFill>
                      <a:srgbClr val="800000"/>
                    </a:solidFill>
                  </a:rPr>
                  <a:t>altostratus</a:t>
                </a:r>
                <a:endParaRPr lang="en-US" sz="2400" b="1" dirty="0">
                  <a:solidFill>
                    <a:srgbClr val="800000"/>
                  </a:solidFill>
                </a:endParaRPr>
              </a:p>
            </p:txBody>
          </p:sp>
        </p:grpSp>
        <p:pic>
          <p:nvPicPr>
            <p:cNvPr id="10" name="Picture 9" descr="cumuluscongestus2_big.jpg"/>
            <p:cNvPicPr>
              <a:picLocks noChangeAspect="1"/>
            </p:cNvPicPr>
            <p:nvPr/>
          </p:nvPicPr>
          <p:blipFill>
            <a:blip r:embed="rId9"/>
            <a:srcRect t="9754" b="11448"/>
            <a:stretch>
              <a:fillRect/>
            </a:stretch>
          </p:blipFill>
          <p:spPr>
            <a:xfrm>
              <a:off x="1041606" y="4595091"/>
              <a:ext cx="1921911" cy="1492442"/>
            </a:xfrm>
            <a:prstGeom prst="rect">
              <a:avLst/>
            </a:prstGeom>
          </p:spPr>
        </p:pic>
        <p:sp>
          <p:nvSpPr>
            <p:cNvPr id="11" name="TextBox 10"/>
            <p:cNvSpPr txBox="1"/>
            <p:nvPr/>
          </p:nvSpPr>
          <p:spPr>
            <a:xfrm>
              <a:off x="1380836" y="5075535"/>
              <a:ext cx="1257676" cy="461665"/>
            </a:xfrm>
            <a:prstGeom prst="rect">
              <a:avLst/>
            </a:prstGeom>
            <a:noFill/>
          </p:spPr>
          <p:txBody>
            <a:bodyPr wrap="square" rtlCol="0">
              <a:spAutoFit/>
            </a:bodyPr>
            <a:lstStyle/>
            <a:p>
              <a:r>
                <a:rPr lang="en-US" sz="2400" b="1" dirty="0" smtClean="0">
                  <a:solidFill>
                    <a:srgbClr val="800000"/>
                  </a:solidFill>
                </a:rPr>
                <a:t>cumulus</a:t>
              </a:r>
              <a:endParaRPr lang="en-US" sz="2400" b="1" dirty="0">
                <a:solidFill>
                  <a:srgbClr val="800000"/>
                </a:solidFill>
              </a:endParaRPr>
            </a:p>
          </p:txBody>
        </p:sp>
        <p:pic>
          <p:nvPicPr>
            <p:cNvPr id="12" name="Picture 11" descr="stratocumulus1_big.jpg"/>
            <p:cNvPicPr>
              <a:picLocks noChangeAspect="1"/>
            </p:cNvPicPr>
            <p:nvPr/>
          </p:nvPicPr>
          <p:blipFill>
            <a:blip r:embed="rId10"/>
            <a:srcRect l="17045" t="2322" b="6606"/>
            <a:stretch>
              <a:fillRect/>
            </a:stretch>
          </p:blipFill>
          <p:spPr>
            <a:xfrm>
              <a:off x="2944091" y="4595090"/>
              <a:ext cx="1951182" cy="1492443"/>
            </a:xfrm>
            <a:prstGeom prst="rect">
              <a:avLst/>
            </a:prstGeom>
          </p:spPr>
        </p:pic>
        <p:sp>
          <p:nvSpPr>
            <p:cNvPr id="13" name="TextBox 12"/>
            <p:cNvSpPr txBox="1"/>
            <p:nvPr/>
          </p:nvSpPr>
          <p:spPr>
            <a:xfrm>
              <a:off x="2944091" y="5075535"/>
              <a:ext cx="2004575" cy="461665"/>
            </a:xfrm>
            <a:prstGeom prst="rect">
              <a:avLst/>
            </a:prstGeom>
            <a:noFill/>
          </p:spPr>
          <p:txBody>
            <a:bodyPr wrap="square" rtlCol="0">
              <a:spAutoFit/>
            </a:bodyPr>
            <a:lstStyle/>
            <a:p>
              <a:r>
                <a:rPr lang="en-US" sz="2400" b="1" dirty="0" smtClean="0">
                  <a:solidFill>
                    <a:srgbClr val="800000"/>
                  </a:solidFill>
                </a:rPr>
                <a:t>stratocumulus</a:t>
              </a:r>
              <a:endParaRPr lang="en-US" sz="2400" b="1" dirty="0">
                <a:solidFill>
                  <a:srgbClr val="800000"/>
                </a:solidFill>
              </a:endParaRPr>
            </a:p>
          </p:txBody>
        </p:sp>
        <p:pic>
          <p:nvPicPr>
            <p:cNvPr id="14" name="Picture 13" descr="cirrostratus2_small.jpg"/>
            <p:cNvPicPr>
              <a:picLocks noChangeAspect="1"/>
            </p:cNvPicPr>
            <p:nvPr/>
          </p:nvPicPr>
          <p:blipFill>
            <a:blip r:embed="rId11"/>
            <a:srcRect b="10361"/>
            <a:stretch>
              <a:fillRect/>
            </a:stretch>
          </p:blipFill>
          <p:spPr>
            <a:xfrm>
              <a:off x="2925801" y="692727"/>
              <a:ext cx="1969472" cy="2297546"/>
            </a:xfrm>
            <a:prstGeom prst="rect">
              <a:avLst/>
            </a:prstGeom>
          </p:spPr>
        </p:pic>
        <p:sp>
          <p:nvSpPr>
            <p:cNvPr id="15" name="TextBox 14"/>
            <p:cNvSpPr txBox="1"/>
            <p:nvPr/>
          </p:nvSpPr>
          <p:spPr>
            <a:xfrm>
              <a:off x="3082637" y="1524076"/>
              <a:ext cx="1641946" cy="461665"/>
            </a:xfrm>
            <a:prstGeom prst="rect">
              <a:avLst/>
            </a:prstGeom>
            <a:noFill/>
          </p:spPr>
          <p:txBody>
            <a:bodyPr wrap="square" rtlCol="0">
              <a:spAutoFit/>
            </a:bodyPr>
            <a:lstStyle/>
            <a:p>
              <a:r>
                <a:rPr lang="en-US" sz="2400" b="1" dirty="0" smtClean="0">
                  <a:solidFill>
                    <a:srgbClr val="800000"/>
                  </a:solidFill>
                </a:rPr>
                <a:t>cirrostratus</a:t>
              </a:r>
              <a:endParaRPr lang="en-US" sz="2400" b="1" dirty="0">
                <a:solidFill>
                  <a:srgbClr val="800000"/>
                </a:solidFill>
              </a:endParaRPr>
            </a:p>
          </p:txBody>
        </p:sp>
        <p:pic>
          <p:nvPicPr>
            <p:cNvPr id="16" name="Picture 15" descr="nimbostratus3_big.jpg"/>
            <p:cNvPicPr>
              <a:picLocks noChangeAspect="1"/>
            </p:cNvPicPr>
            <p:nvPr/>
          </p:nvPicPr>
          <p:blipFill>
            <a:blip r:embed="rId12"/>
            <a:stretch>
              <a:fillRect/>
            </a:stretch>
          </p:blipFill>
          <p:spPr>
            <a:xfrm>
              <a:off x="4895273" y="2990273"/>
              <a:ext cx="1911927" cy="1604817"/>
            </a:xfrm>
            <a:prstGeom prst="rect">
              <a:avLst/>
            </a:prstGeom>
          </p:spPr>
        </p:pic>
        <p:sp>
          <p:nvSpPr>
            <p:cNvPr id="17" name="TextBox 16"/>
            <p:cNvSpPr txBox="1"/>
            <p:nvPr/>
          </p:nvSpPr>
          <p:spPr>
            <a:xfrm>
              <a:off x="4948665" y="3521424"/>
              <a:ext cx="1878790" cy="461665"/>
            </a:xfrm>
            <a:prstGeom prst="rect">
              <a:avLst/>
            </a:prstGeom>
            <a:noFill/>
          </p:spPr>
          <p:txBody>
            <a:bodyPr wrap="square" rtlCol="0">
              <a:spAutoFit/>
            </a:bodyPr>
            <a:lstStyle/>
            <a:p>
              <a:r>
                <a:rPr lang="en-US" sz="2400" b="1" dirty="0" smtClean="0">
                  <a:solidFill>
                    <a:srgbClr val="800000"/>
                  </a:solidFill>
                </a:rPr>
                <a:t>nimbostratus</a:t>
              </a:r>
              <a:endParaRPr lang="en-US" sz="2400" b="1" dirty="0">
                <a:solidFill>
                  <a:srgbClr val="800000"/>
                </a:solidFill>
              </a:endParaRPr>
            </a:p>
          </p:txBody>
        </p:sp>
        <p:pic>
          <p:nvPicPr>
            <p:cNvPr id="18" name="Picture 17" descr="stratus1_big.jpg"/>
            <p:cNvPicPr>
              <a:picLocks noChangeAspect="1"/>
            </p:cNvPicPr>
            <p:nvPr/>
          </p:nvPicPr>
          <p:blipFill>
            <a:blip r:embed="rId13"/>
            <a:stretch>
              <a:fillRect/>
            </a:stretch>
          </p:blipFill>
          <p:spPr>
            <a:xfrm>
              <a:off x="4895273" y="4595090"/>
              <a:ext cx="1911927" cy="1492443"/>
            </a:xfrm>
            <a:prstGeom prst="rect">
              <a:avLst/>
            </a:prstGeom>
          </p:spPr>
        </p:pic>
        <p:sp>
          <p:nvSpPr>
            <p:cNvPr id="19" name="TextBox 18"/>
            <p:cNvSpPr txBox="1"/>
            <p:nvPr/>
          </p:nvSpPr>
          <p:spPr>
            <a:xfrm>
              <a:off x="5367766" y="5537200"/>
              <a:ext cx="1057050" cy="461665"/>
            </a:xfrm>
            <a:prstGeom prst="rect">
              <a:avLst/>
            </a:prstGeom>
            <a:noFill/>
          </p:spPr>
          <p:txBody>
            <a:bodyPr wrap="square" rtlCol="0">
              <a:spAutoFit/>
            </a:bodyPr>
            <a:lstStyle/>
            <a:p>
              <a:r>
                <a:rPr lang="en-US" sz="2400" b="1" dirty="0" smtClean="0">
                  <a:solidFill>
                    <a:srgbClr val="800000"/>
                  </a:solidFill>
                </a:rPr>
                <a:t>stratus</a:t>
              </a:r>
              <a:endParaRPr lang="en-US" sz="2400" b="1" dirty="0">
                <a:solidFill>
                  <a:srgbClr val="800000"/>
                </a:solidFill>
              </a:endParaRPr>
            </a:p>
          </p:txBody>
        </p:sp>
        <p:pic>
          <p:nvPicPr>
            <p:cNvPr id="20" name="Picture 19" descr="cumulonimbus5_big.jpg"/>
            <p:cNvPicPr>
              <a:picLocks noChangeAspect="1"/>
            </p:cNvPicPr>
            <p:nvPr/>
          </p:nvPicPr>
          <p:blipFill>
            <a:blip r:embed="rId14"/>
            <a:stretch>
              <a:fillRect/>
            </a:stretch>
          </p:blipFill>
          <p:spPr>
            <a:xfrm>
              <a:off x="4895273" y="692727"/>
              <a:ext cx="1911927" cy="2297545"/>
            </a:xfrm>
            <a:prstGeom prst="rect">
              <a:avLst/>
            </a:prstGeom>
          </p:spPr>
        </p:pic>
        <p:sp>
          <p:nvSpPr>
            <p:cNvPr id="21" name="TextBox 20"/>
            <p:cNvSpPr txBox="1"/>
            <p:nvPr/>
          </p:nvSpPr>
          <p:spPr>
            <a:xfrm>
              <a:off x="4948665" y="1333500"/>
              <a:ext cx="1575521" cy="830997"/>
            </a:xfrm>
            <a:prstGeom prst="rect">
              <a:avLst/>
            </a:prstGeom>
            <a:noFill/>
          </p:spPr>
          <p:txBody>
            <a:bodyPr wrap="square" rtlCol="0">
              <a:spAutoFit/>
            </a:bodyPr>
            <a:lstStyle/>
            <a:p>
              <a:pPr algn="ctr"/>
              <a:r>
                <a:rPr lang="en-US" sz="2400" b="1" dirty="0">
                  <a:solidFill>
                    <a:srgbClr val="800000"/>
                  </a:solidFill>
                </a:rPr>
                <a:t>d</a:t>
              </a:r>
              <a:r>
                <a:rPr lang="en-US" sz="2400" b="1" dirty="0" smtClean="0">
                  <a:solidFill>
                    <a:srgbClr val="800000"/>
                  </a:solidFill>
                </a:rPr>
                <a:t>eep </a:t>
              </a:r>
            </a:p>
            <a:p>
              <a:pPr algn="ctr"/>
              <a:r>
                <a:rPr lang="en-US" sz="2400" b="1" dirty="0" smtClean="0">
                  <a:solidFill>
                    <a:srgbClr val="800000"/>
                  </a:solidFill>
                </a:rPr>
                <a:t>convection</a:t>
              </a:r>
              <a:endParaRPr lang="en-US" sz="2400" b="1" dirty="0">
                <a:solidFill>
                  <a:srgbClr val="800000"/>
                </a:solidFill>
              </a:endParaRPr>
            </a:p>
          </p:txBody>
        </p:sp>
      </p:gr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4092" y="0"/>
            <a:ext cx="5723291" cy="892552"/>
          </a:xfrm>
          <a:prstGeom prst="rect">
            <a:avLst/>
          </a:prstGeom>
          <a:noFill/>
        </p:spPr>
        <p:txBody>
          <a:bodyPr wrap="none" rtlCol="0">
            <a:spAutoFit/>
          </a:bodyPr>
          <a:lstStyle/>
          <a:p>
            <a:pPr algn="ctr"/>
            <a:r>
              <a:rPr lang="en-US" sz="3600" b="1" dirty="0">
                <a:solidFill>
                  <a:srgbClr val="0000FF"/>
                </a:solidFill>
                <a:latin typeface="Comic Sans MS"/>
                <a:cs typeface="Comic Sans MS"/>
              </a:rPr>
              <a:t>C</a:t>
            </a:r>
            <a:r>
              <a:rPr lang="en-US" sz="3600" b="1" dirty="0" smtClean="0">
                <a:solidFill>
                  <a:srgbClr val="0000FF"/>
                </a:solidFill>
                <a:latin typeface="Comic Sans MS"/>
                <a:cs typeface="Comic Sans MS"/>
              </a:rPr>
              <a:t>loud Detection Principle</a:t>
            </a:r>
          </a:p>
          <a:p>
            <a:pPr algn="ctr"/>
            <a:r>
              <a:rPr lang="en-US" sz="1600" b="1" dirty="0" smtClean="0">
                <a:solidFill>
                  <a:srgbClr val="0000FF"/>
                </a:solidFill>
                <a:latin typeface="Comic Sans MS"/>
                <a:cs typeface="Comic Sans MS"/>
              </a:rPr>
              <a:t>- Using atmospheric window regions, colder for clouds</a:t>
            </a:r>
            <a:endParaRPr lang="en-US" sz="1600" b="1" dirty="0">
              <a:solidFill>
                <a:srgbClr val="0000FF"/>
              </a:solidFill>
              <a:latin typeface="Comic Sans MS"/>
              <a:cs typeface="Comic Sans MS"/>
            </a:endParaRPr>
          </a:p>
        </p:txBody>
      </p:sp>
      <p:grpSp>
        <p:nvGrpSpPr>
          <p:cNvPr id="3" name="Group 67"/>
          <p:cNvGrpSpPr/>
          <p:nvPr/>
        </p:nvGrpSpPr>
        <p:grpSpPr>
          <a:xfrm>
            <a:off x="4759587" y="3911544"/>
            <a:ext cx="3787006" cy="2867572"/>
            <a:chOff x="4356309" y="3911544"/>
            <a:chExt cx="3670262" cy="2867572"/>
          </a:xfrm>
        </p:grpSpPr>
        <p:cxnSp>
          <p:nvCxnSpPr>
            <p:cNvPr id="17" name="Straight Connector 16"/>
            <p:cNvCxnSpPr/>
            <p:nvPr/>
          </p:nvCxnSpPr>
          <p:spPr>
            <a:xfrm rot="5400000">
              <a:off x="7014406" y="5291453"/>
              <a:ext cx="2022742" cy="158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 name="Group 65"/>
            <p:cNvGrpSpPr/>
            <p:nvPr/>
          </p:nvGrpSpPr>
          <p:grpSpPr>
            <a:xfrm>
              <a:off x="4356309" y="3911544"/>
              <a:ext cx="3668674" cy="2867572"/>
              <a:chOff x="741665" y="3771663"/>
              <a:chExt cx="3668674" cy="2867572"/>
            </a:xfrm>
          </p:grpSpPr>
          <p:grpSp>
            <p:nvGrpSpPr>
              <p:cNvPr id="5" name="Group 12"/>
              <p:cNvGrpSpPr/>
              <p:nvPr/>
            </p:nvGrpSpPr>
            <p:grpSpPr>
              <a:xfrm>
                <a:off x="741665" y="4140994"/>
                <a:ext cx="3668674" cy="2498241"/>
                <a:chOff x="742459" y="1277892"/>
                <a:chExt cx="3668674" cy="2498241"/>
              </a:xfrm>
            </p:grpSpPr>
            <p:pic>
              <p:nvPicPr>
                <p:cNvPr id="11" name="Picture 10" descr="phys741_p195.pdf"/>
                <p:cNvPicPr>
                  <a:picLocks noChangeAspect="1"/>
                </p:cNvPicPr>
                <p:nvPr/>
              </p:nvPicPr>
              <p:blipFill>
                <a:blip r:embed="rId2"/>
                <a:srcRect l="24837" t="14439" r="48260" b="73064"/>
                <a:stretch>
                  <a:fillRect/>
                </a:stretch>
              </p:blipFill>
              <p:spPr>
                <a:xfrm>
                  <a:off x="742459" y="1277892"/>
                  <a:ext cx="3668674" cy="2498241"/>
                </a:xfrm>
                <a:prstGeom prst="rect">
                  <a:avLst/>
                </a:prstGeom>
              </p:spPr>
            </p:pic>
            <p:sp>
              <p:nvSpPr>
                <p:cNvPr id="12" name="TextBox 11"/>
                <p:cNvSpPr txBox="1"/>
                <p:nvPr/>
              </p:nvSpPr>
              <p:spPr>
                <a:xfrm>
                  <a:off x="1989854" y="3468356"/>
                  <a:ext cx="1498226" cy="307777"/>
                </a:xfrm>
                <a:prstGeom prst="rect">
                  <a:avLst/>
                </a:prstGeom>
                <a:noFill/>
              </p:spPr>
              <p:txBody>
                <a:bodyPr wrap="square" rtlCol="0">
                  <a:spAutoFit/>
                </a:bodyPr>
                <a:lstStyle/>
                <a:p>
                  <a:r>
                    <a:rPr lang="en-US" sz="1400" dirty="0" err="1"/>
                    <a:t>w</a:t>
                  </a:r>
                  <a:r>
                    <a:rPr lang="en-US" sz="1400" dirty="0" err="1" smtClean="0"/>
                    <a:t>avenumber</a:t>
                  </a:r>
                  <a:r>
                    <a:rPr lang="en-US" sz="1400" dirty="0" smtClean="0"/>
                    <a:t> cm</a:t>
                  </a:r>
                  <a:r>
                    <a:rPr lang="en-US" sz="1400" baseline="30000" dirty="0" smtClean="0"/>
                    <a:t>-1</a:t>
                  </a:r>
                  <a:endParaRPr lang="en-US" sz="1400" baseline="30000" dirty="0"/>
                </a:p>
              </p:txBody>
            </p:sp>
          </p:grpSp>
          <p:sp>
            <p:nvSpPr>
              <p:cNvPr id="19" name="TextBox 18"/>
              <p:cNvSpPr txBox="1"/>
              <p:nvPr/>
            </p:nvSpPr>
            <p:spPr>
              <a:xfrm>
                <a:off x="1015260" y="3771663"/>
                <a:ext cx="3382281" cy="369332"/>
              </a:xfrm>
              <a:prstGeom prst="rect">
                <a:avLst/>
              </a:prstGeom>
              <a:noFill/>
            </p:spPr>
            <p:txBody>
              <a:bodyPr wrap="square" rtlCol="0">
                <a:spAutoFit/>
              </a:bodyPr>
              <a:lstStyle/>
              <a:p>
                <a:r>
                  <a:rPr lang="en-US" dirty="0" smtClean="0"/>
                  <a:t>Brightness Temperature for US std</a:t>
                </a:r>
                <a:endParaRPr lang="en-US" dirty="0"/>
              </a:p>
            </p:txBody>
          </p:sp>
          <p:sp>
            <p:nvSpPr>
              <p:cNvPr id="20" name="TextBox 19"/>
              <p:cNvSpPr txBox="1"/>
              <p:nvPr/>
            </p:nvSpPr>
            <p:spPr>
              <a:xfrm>
                <a:off x="3580848" y="4140994"/>
                <a:ext cx="828697" cy="646331"/>
              </a:xfrm>
              <a:prstGeom prst="rect">
                <a:avLst/>
              </a:prstGeom>
              <a:noFill/>
            </p:spPr>
            <p:txBody>
              <a:bodyPr wrap="square" rtlCol="0">
                <a:spAutoFit/>
              </a:bodyPr>
              <a:lstStyle/>
              <a:p>
                <a:r>
                  <a:rPr lang="en-US" sz="1200" dirty="0" smtClean="0"/>
                  <a:t>0%   cloud</a:t>
                </a:r>
              </a:p>
              <a:p>
                <a:r>
                  <a:rPr lang="en-US" sz="1200" dirty="0" smtClean="0"/>
                  <a:t>40% cloud</a:t>
                </a:r>
              </a:p>
              <a:p>
                <a:r>
                  <a:rPr lang="en-US" sz="1200" dirty="0" smtClean="0"/>
                  <a:t>60% cloud</a:t>
                </a:r>
                <a:endParaRPr lang="en-US" sz="1200" dirty="0"/>
              </a:p>
            </p:txBody>
          </p:sp>
          <p:cxnSp>
            <p:nvCxnSpPr>
              <p:cNvPr id="22" name="Straight Arrow Connector 21"/>
              <p:cNvCxnSpPr/>
              <p:nvPr/>
            </p:nvCxnSpPr>
            <p:spPr>
              <a:xfrm rot="10800000" flipV="1">
                <a:off x="2767806" y="4301067"/>
                <a:ext cx="813045" cy="25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10800000" flipV="1">
                <a:off x="2767812" y="4464160"/>
                <a:ext cx="813039" cy="4380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flipV="1">
                <a:off x="2767805" y="4677831"/>
                <a:ext cx="813046" cy="4487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sp>
        <p:nvSpPr>
          <p:cNvPr id="34" name="Block Arc 33"/>
          <p:cNvSpPr/>
          <p:nvPr/>
        </p:nvSpPr>
        <p:spPr>
          <a:xfrm>
            <a:off x="742459" y="3522133"/>
            <a:ext cx="1879600" cy="249529"/>
          </a:xfrm>
          <a:prstGeom prst="blockArc">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5" name="Cloud 34"/>
          <p:cNvSpPr/>
          <p:nvPr/>
        </p:nvSpPr>
        <p:spPr>
          <a:xfrm>
            <a:off x="3721895" y="1849966"/>
            <a:ext cx="1380067" cy="9144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Cloud 35"/>
          <p:cNvSpPr/>
          <p:nvPr/>
        </p:nvSpPr>
        <p:spPr>
          <a:xfrm>
            <a:off x="6841067" y="2063749"/>
            <a:ext cx="888999" cy="486834"/>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Connector 49"/>
          <p:cNvCxnSpPr/>
          <p:nvPr/>
        </p:nvCxnSpPr>
        <p:spPr>
          <a:xfrm rot="16200000" flipH="1">
            <a:off x="62834" y="2230300"/>
            <a:ext cx="2371998" cy="211667"/>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16200000" flipH="1">
            <a:off x="380428" y="1912707"/>
            <a:ext cx="2371998" cy="846857"/>
          </a:xfrm>
          <a:prstGeom prst="line">
            <a:avLst/>
          </a:prstGeom>
        </p:spPr>
        <p:style>
          <a:lnRef idx="2">
            <a:schemeClr val="accent1"/>
          </a:lnRef>
          <a:fillRef idx="0">
            <a:schemeClr val="accent1"/>
          </a:fillRef>
          <a:effectRef idx="1">
            <a:schemeClr val="accent1"/>
          </a:effectRef>
          <a:fontRef idx="minor">
            <a:schemeClr val="tx1"/>
          </a:fontRef>
        </p:style>
      </p:cxnSp>
      <p:sp>
        <p:nvSpPr>
          <p:cNvPr id="54" name="Action Button: Movie 53">
            <a:hlinkClick r:id="" action="ppaction://noaction" highlightClick="1"/>
          </p:cNvPr>
          <p:cNvSpPr/>
          <p:nvPr/>
        </p:nvSpPr>
        <p:spPr>
          <a:xfrm>
            <a:off x="1037165" y="1041400"/>
            <a:ext cx="211668" cy="108736"/>
          </a:xfrm>
          <a:prstGeom prst="actionButtonMovi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 name="Straight Connector 55"/>
          <p:cNvCxnSpPr/>
          <p:nvPr/>
        </p:nvCxnSpPr>
        <p:spPr>
          <a:xfrm rot="16200000" flipH="1">
            <a:off x="2747565" y="2230301"/>
            <a:ext cx="2371998" cy="211667"/>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16200000" flipH="1">
            <a:off x="3065159" y="1912708"/>
            <a:ext cx="2371998" cy="846857"/>
          </a:xfrm>
          <a:prstGeom prst="line">
            <a:avLst/>
          </a:prstGeom>
        </p:spPr>
        <p:style>
          <a:lnRef idx="2">
            <a:schemeClr val="accent1"/>
          </a:lnRef>
          <a:fillRef idx="0">
            <a:schemeClr val="accent1"/>
          </a:fillRef>
          <a:effectRef idx="1">
            <a:schemeClr val="accent1"/>
          </a:effectRef>
          <a:fontRef idx="minor">
            <a:schemeClr val="tx1"/>
          </a:fontRef>
        </p:style>
      </p:cxnSp>
      <p:sp>
        <p:nvSpPr>
          <p:cNvPr id="58" name="Action Button: Movie 57">
            <a:hlinkClick r:id="" action="ppaction://noaction" highlightClick="1"/>
          </p:cNvPr>
          <p:cNvSpPr/>
          <p:nvPr/>
        </p:nvSpPr>
        <p:spPr>
          <a:xfrm>
            <a:off x="3721896" y="1041401"/>
            <a:ext cx="211668" cy="108736"/>
          </a:xfrm>
          <a:prstGeom prst="actionButtonMovi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Block Arc 58"/>
          <p:cNvSpPr/>
          <p:nvPr/>
        </p:nvSpPr>
        <p:spPr>
          <a:xfrm>
            <a:off x="3470539" y="3522136"/>
            <a:ext cx="1879600" cy="249529"/>
          </a:xfrm>
          <a:prstGeom prst="blockArc">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0" name="Block Arc 59"/>
          <p:cNvSpPr/>
          <p:nvPr/>
        </p:nvSpPr>
        <p:spPr>
          <a:xfrm>
            <a:off x="6499793" y="3522136"/>
            <a:ext cx="1879600" cy="249529"/>
          </a:xfrm>
          <a:prstGeom prst="blockArc">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61" name="Straight Connector 60"/>
          <p:cNvCxnSpPr/>
          <p:nvPr/>
        </p:nvCxnSpPr>
        <p:spPr>
          <a:xfrm rot="16200000" flipH="1">
            <a:off x="5537345" y="2218414"/>
            <a:ext cx="2372005" cy="235439"/>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16200000" flipH="1">
            <a:off x="5843057" y="1912705"/>
            <a:ext cx="2371998" cy="846857"/>
          </a:xfrm>
          <a:prstGeom prst="line">
            <a:avLst/>
          </a:prstGeom>
        </p:spPr>
        <p:style>
          <a:lnRef idx="2">
            <a:schemeClr val="accent1"/>
          </a:lnRef>
          <a:fillRef idx="0">
            <a:schemeClr val="accent1"/>
          </a:fillRef>
          <a:effectRef idx="1">
            <a:schemeClr val="accent1"/>
          </a:effectRef>
          <a:fontRef idx="minor">
            <a:schemeClr val="tx1"/>
          </a:fontRef>
        </p:style>
      </p:cxnSp>
      <p:sp>
        <p:nvSpPr>
          <p:cNvPr id="63" name="Action Button: Movie 62">
            <a:hlinkClick r:id="" action="ppaction://noaction" highlightClick="1"/>
          </p:cNvPr>
          <p:cNvSpPr/>
          <p:nvPr/>
        </p:nvSpPr>
        <p:spPr>
          <a:xfrm>
            <a:off x="6499794" y="1041398"/>
            <a:ext cx="211668" cy="108736"/>
          </a:xfrm>
          <a:prstGeom prst="actionButtonMovi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7" name="Picture 66" descr="phys741_139.pdf"/>
          <p:cNvPicPr>
            <a:picLocks noChangeAspect="1"/>
          </p:cNvPicPr>
          <p:nvPr/>
        </p:nvPicPr>
        <p:blipFill>
          <a:blip r:embed="rId3"/>
          <a:srcRect l="35955" t="13210" r="19456" b="73025"/>
          <a:stretch>
            <a:fillRect/>
          </a:stretch>
        </p:blipFill>
        <p:spPr>
          <a:xfrm>
            <a:off x="245533" y="4073219"/>
            <a:ext cx="4514054" cy="256464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16185" cy="1132648"/>
          </a:xfrm>
        </p:spPr>
        <p:txBody>
          <a:bodyPr>
            <a:noAutofit/>
          </a:bodyPr>
          <a:lstStyle/>
          <a:p>
            <a:r>
              <a:rPr lang="en-US" sz="3600" b="1" dirty="0" smtClean="0">
                <a:solidFill>
                  <a:srgbClr val="0000FF"/>
                </a:solidFill>
                <a:latin typeface="Big Caslon Medium" charset="0"/>
                <a:ea typeface="Big Caslon Medium" charset="0"/>
                <a:cs typeface="Big Caslon Medium" charset="0"/>
              </a:rPr>
              <a:t>Satellite monitoring of the changing world</a:t>
            </a:r>
            <a:br>
              <a:rPr lang="en-US" sz="3600" b="1" dirty="0" smtClean="0">
                <a:solidFill>
                  <a:srgbClr val="0000FF"/>
                </a:solidFill>
                <a:latin typeface="Big Caslon Medium" charset="0"/>
                <a:ea typeface="Big Caslon Medium" charset="0"/>
                <a:cs typeface="Big Caslon Medium" charset="0"/>
              </a:rPr>
            </a:br>
            <a:r>
              <a:rPr lang="en-US" sz="3600" b="1" dirty="0" smtClean="0">
                <a:solidFill>
                  <a:srgbClr val="0000FF"/>
                </a:solidFill>
                <a:latin typeface="Big Caslon Medium" charset="0"/>
                <a:ea typeface="Big Caslon Medium" charset="0"/>
                <a:cs typeface="Big Caslon Medium" charset="0"/>
              </a:rPr>
              <a:t>- daily global coverage &amp; longterm </a:t>
            </a:r>
            <a:endParaRPr lang="en-US" sz="3600" b="1" dirty="0">
              <a:solidFill>
                <a:srgbClr val="0000FF"/>
              </a:solidFill>
              <a:latin typeface="Big Caslon Medium" charset="0"/>
              <a:ea typeface="Big Caslon Medium" charset="0"/>
              <a:cs typeface="Big Caslon Medium" charset="0"/>
            </a:endParaRPr>
          </a:p>
        </p:txBody>
      </p:sp>
      <p:pic>
        <p:nvPicPr>
          <p:cNvPr id="5" name="Picture 4" descr="fire-near-the-village-of--010.jpg"/>
          <p:cNvPicPr>
            <a:picLocks noChangeAspect="1"/>
          </p:cNvPicPr>
          <p:nvPr/>
        </p:nvPicPr>
        <p:blipFill>
          <a:blip r:embed="rId3"/>
          <a:stretch>
            <a:fillRect/>
          </a:stretch>
        </p:blipFill>
        <p:spPr>
          <a:xfrm>
            <a:off x="135076" y="2054087"/>
            <a:ext cx="2904882" cy="1933902"/>
          </a:xfrm>
          <a:prstGeom prst="rect">
            <a:avLst/>
          </a:prstGeom>
        </p:spPr>
      </p:pic>
      <p:pic>
        <p:nvPicPr>
          <p:cNvPr id="7" name="Content Placeholder 6" descr="flood2.jpg"/>
          <p:cNvPicPr>
            <a:picLocks noGrp="1" noChangeAspect="1"/>
          </p:cNvPicPr>
          <p:nvPr>
            <p:ph idx="1"/>
          </p:nvPr>
        </p:nvPicPr>
        <p:blipFill>
          <a:blip r:embed="rId4"/>
          <a:srcRect l="-1140" r="-1140"/>
          <a:stretch>
            <a:fillRect/>
          </a:stretch>
        </p:blipFill>
        <p:spPr>
          <a:xfrm>
            <a:off x="135076" y="4241989"/>
            <a:ext cx="2904882" cy="2054086"/>
          </a:xfrm>
        </p:spPr>
      </p:pic>
      <p:sp>
        <p:nvSpPr>
          <p:cNvPr id="8" name="TextBox 7"/>
          <p:cNvSpPr txBox="1"/>
          <p:nvPr/>
        </p:nvSpPr>
        <p:spPr>
          <a:xfrm>
            <a:off x="327680" y="1579217"/>
            <a:ext cx="2582758" cy="461665"/>
          </a:xfrm>
          <a:prstGeom prst="rect">
            <a:avLst/>
          </a:prstGeom>
          <a:noFill/>
        </p:spPr>
        <p:txBody>
          <a:bodyPr wrap="none" rtlCol="0">
            <a:spAutoFit/>
          </a:bodyPr>
          <a:lstStyle/>
          <a:p>
            <a:r>
              <a:rPr lang="en-US" sz="2400" b="1" dirty="0" smtClean="0">
                <a:solidFill>
                  <a:srgbClr val="FF0000"/>
                </a:solidFill>
                <a:latin typeface="Arial Unicode MS"/>
                <a:cs typeface="Arial Unicode MS"/>
              </a:rPr>
              <a:t>Extreme Weather</a:t>
            </a:r>
            <a:endParaRPr lang="en-US" sz="2400" b="1" dirty="0">
              <a:solidFill>
                <a:srgbClr val="FF0000"/>
              </a:solidFill>
              <a:latin typeface="Arial Unicode MS"/>
              <a:cs typeface="Arial Unicode MS"/>
            </a:endParaRPr>
          </a:p>
        </p:txBody>
      </p:sp>
      <p:pic>
        <p:nvPicPr>
          <p:cNvPr id="9" name="Picture 8" descr="chimneys_fumes_cropped.jpg"/>
          <p:cNvPicPr>
            <a:picLocks noChangeAspect="1"/>
          </p:cNvPicPr>
          <p:nvPr/>
        </p:nvPicPr>
        <p:blipFill>
          <a:blip r:embed="rId5"/>
          <a:stretch>
            <a:fillRect/>
          </a:stretch>
        </p:blipFill>
        <p:spPr>
          <a:xfrm>
            <a:off x="6228080" y="2054087"/>
            <a:ext cx="2766184" cy="1847811"/>
          </a:xfrm>
          <a:prstGeom prst="rect">
            <a:avLst/>
          </a:prstGeom>
        </p:spPr>
      </p:pic>
      <p:sp>
        <p:nvSpPr>
          <p:cNvPr id="10" name="TextBox 9"/>
          <p:cNvSpPr txBox="1"/>
          <p:nvPr/>
        </p:nvSpPr>
        <p:spPr>
          <a:xfrm>
            <a:off x="6094329" y="1346201"/>
            <a:ext cx="3021855" cy="707886"/>
          </a:xfrm>
          <a:prstGeom prst="rect">
            <a:avLst/>
          </a:prstGeom>
          <a:solidFill>
            <a:schemeClr val="bg1">
              <a:lumMod val="75000"/>
            </a:schemeClr>
          </a:solidFill>
        </p:spPr>
        <p:txBody>
          <a:bodyPr wrap="square" rtlCol="0">
            <a:spAutoFit/>
          </a:bodyPr>
          <a:lstStyle/>
          <a:p>
            <a:pPr algn="ctr"/>
            <a:r>
              <a:rPr lang="en-US" sz="2000" b="1" dirty="0" smtClean="0">
                <a:latin typeface="Arial Unicode MS"/>
                <a:cs typeface="Arial Unicode MS"/>
              </a:rPr>
              <a:t>Inter-continental </a:t>
            </a:r>
          </a:p>
          <a:p>
            <a:pPr algn="ctr"/>
            <a:r>
              <a:rPr lang="en-US" sz="2000" b="1" dirty="0" smtClean="0">
                <a:latin typeface="Arial Unicode MS"/>
                <a:cs typeface="Arial Unicode MS"/>
              </a:rPr>
              <a:t>Transport of air pollution</a:t>
            </a:r>
            <a:endParaRPr lang="en-US" sz="2000" b="1" dirty="0">
              <a:latin typeface="Arial Unicode MS"/>
              <a:cs typeface="Arial Unicode MS"/>
            </a:endParaRPr>
          </a:p>
        </p:txBody>
      </p:sp>
      <p:sp>
        <p:nvSpPr>
          <p:cNvPr id="11" name="TextBox 10"/>
          <p:cNvSpPr txBox="1"/>
          <p:nvPr/>
        </p:nvSpPr>
        <p:spPr>
          <a:xfrm>
            <a:off x="3522870" y="1317026"/>
            <a:ext cx="2391550" cy="461665"/>
          </a:xfrm>
          <a:prstGeom prst="rect">
            <a:avLst/>
          </a:prstGeom>
          <a:solidFill>
            <a:schemeClr val="tx1">
              <a:lumMod val="50000"/>
              <a:lumOff val="50000"/>
            </a:schemeClr>
          </a:solidFill>
        </p:spPr>
        <p:txBody>
          <a:bodyPr wrap="none" rtlCol="0">
            <a:spAutoFit/>
          </a:bodyPr>
          <a:lstStyle/>
          <a:p>
            <a:r>
              <a:rPr lang="en-US" sz="2400" b="1" dirty="0" smtClean="0">
                <a:solidFill>
                  <a:srgbClr val="FFFB05"/>
                </a:solidFill>
                <a:latin typeface="Arial Unicode MS"/>
                <a:cs typeface="Arial Unicode MS"/>
              </a:rPr>
              <a:t>Climate Change</a:t>
            </a:r>
            <a:endParaRPr lang="en-US" sz="2400" b="1" dirty="0">
              <a:solidFill>
                <a:srgbClr val="FFFB05"/>
              </a:solidFill>
              <a:latin typeface="Arial Unicode MS"/>
              <a:cs typeface="Arial Unicode MS"/>
            </a:endParaRPr>
          </a:p>
        </p:txBody>
      </p:sp>
      <p:pic>
        <p:nvPicPr>
          <p:cNvPr id="12" name="Picture 11" descr="ch4.jpg"/>
          <p:cNvPicPr>
            <a:picLocks noChangeAspect="1"/>
          </p:cNvPicPr>
          <p:nvPr/>
        </p:nvPicPr>
        <p:blipFill>
          <a:blip r:embed="rId6"/>
          <a:srcRect l="8321" t="25282" r="8530" b="24477"/>
          <a:stretch>
            <a:fillRect/>
          </a:stretch>
        </p:blipFill>
        <p:spPr>
          <a:xfrm>
            <a:off x="3211422" y="1778691"/>
            <a:ext cx="2882907" cy="2254303"/>
          </a:xfrm>
          <a:prstGeom prst="rect">
            <a:avLst/>
          </a:prstGeom>
        </p:spPr>
      </p:pic>
      <p:pic>
        <p:nvPicPr>
          <p:cNvPr id="13" name="Picture 2"/>
          <p:cNvPicPr>
            <a:picLocks noChangeAspect="1" noChangeArrowheads="1"/>
          </p:cNvPicPr>
          <p:nvPr/>
        </p:nvPicPr>
        <p:blipFill>
          <a:blip r:embed="rId7"/>
          <a:srcRect t="9603"/>
          <a:stretch>
            <a:fillRect/>
          </a:stretch>
        </p:blipFill>
        <p:spPr bwMode="auto">
          <a:xfrm>
            <a:off x="3522870" y="4241988"/>
            <a:ext cx="4803913" cy="2616011"/>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1925511" y="79134"/>
            <a:ext cx="4900273" cy="1202510"/>
          </a:xfrm>
          <a:prstGeom prst="rect">
            <a:avLst/>
          </a:prstGeom>
          <a:noFill/>
          <a:ln w="9525">
            <a:noFill/>
            <a:round/>
            <a:headEnd/>
            <a:tailEnd/>
          </a:ln>
        </p:spPr>
        <p:txBody>
          <a:bodyPr wrap="square" lIns="90000" tIns="46800" rIns="90000" bIns="46800">
            <a:prstTxWarp prst="textNoShape">
              <a:avLst/>
            </a:prstTxWarp>
            <a:spAutoFit/>
          </a:bodyPr>
          <a:lstStyle/>
          <a:p>
            <a:pPr>
              <a:lnSpc>
                <a:spcPct val="100000"/>
              </a:lnSpc>
              <a:buClr>
                <a:srgbClr val="1E0D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b="1" dirty="0" smtClean="0">
                <a:solidFill>
                  <a:srgbClr val="1E0DFF"/>
                </a:solidFill>
                <a:latin typeface="Comic Sans MS"/>
                <a:cs typeface="Comic Sans MS"/>
              </a:rPr>
              <a:t>Treatment of clouds</a:t>
            </a:r>
          </a:p>
          <a:p>
            <a:pPr>
              <a:lnSpc>
                <a:spcPct val="100000"/>
              </a:lnSpc>
              <a:buClr>
                <a:srgbClr val="1E0D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3600" b="1" dirty="0" smtClean="0">
              <a:solidFill>
                <a:srgbClr val="1E0DFF"/>
              </a:solidFill>
              <a:latin typeface="Comic Sans MS"/>
              <a:cs typeface="Comic Sans MS"/>
            </a:endParaRPr>
          </a:p>
        </p:txBody>
      </p:sp>
      <p:pic>
        <p:nvPicPr>
          <p:cNvPr id="28" name="Picture 27" descr="MODIS_cloud_ratio_20060304_daytime.jpg"/>
          <p:cNvPicPr>
            <a:picLocks noChangeAspect="1"/>
          </p:cNvPicPr>
          <p:nvPr/>
        </p:nvPicPr>
        <p:blipFill>
          <a:blip r:embed="rId3"/>
          <a:srcRect l="10610" t="11820" r="10722" b="12688"/>
          <a:stretch>
            <a:fillRect/>
          </a:stretch>
        </p:blipFill>
        <p:spPr>
          <a:xfrm>
            <a:off x="4375648" y="3320623"/>
            <a:ext cx="4770403" cy="3537377"/>
          </a:xfrm>
          <a:prstGeom prst="rect">
            <a:avLst/>
          </a:prstGeom>
        </p:spPr>
      </p:pic>
      <p:sp>
        <p:nvSpPr>
          <p:cNvPr id="24" name="TextBox 23"/>
          <p:cNvSpPr txBox="1"/>
          <p:nvPr/>
        </p:nvSpPr>
        <p:spPr>
          <a:xfrm>
            <a:off x="4750688" y="1369120"/>
            <a:ext cx="3932480" cy="183127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119063" indent="-119063">
              <a:spcAft>
                <a:spcPts val="600"/>
              </a:spcAft>
              <a:buFontTx/>
              <a:buChar char="-"/>
            </a:pPr>
            <a:r>
              <a:rPr lang="en-US" sz="1400" dirty="0" smtClean="0">
                <a:latin typeface="Comic Sans MS"/>
                <a:cs typeface="Comic Sans MS"/>
              </a:rPr>
              <a:t>Derive the clear column radiances that would have been there if there were no clouds</a:t>
            </a:r>
          </a:p>
          <a:p>
            <a:pPr marL="119063" indent="-119063">
              <a:spcAft>
                <a:spcPts val="600"/>
              </a:spcAft>
              <a:buFontTx/>
              <a:buChar char="-"/>
            </a:pPr>
            <a:r>
              <a:rPr lang="en-US" sz="1400" dirty="0" smtClean="0">
                <a:latin typeface="Comic Sans MS"/>
                <a:cs typeface="Comic Sans MS"/>
              </a:rPr>
              <a:t>Assuming the two scenes only differ by the cloud coverage.</a:t>
            </a:r>
          </a:p>
          <a:p>
            <a:pPr>
              <a:spcAft>
                <a:spcPts val="600"/>
              </a:spcAft>
              <a:buFontTx/>
              <a:buChar char="-"/>
            </a:pPr>
            <a:r>
              <a:rPr lang="en-US" sz="1400" b="1" dirty="0" smtClean="0">
                <a:solidFill>
                  <a:srgbClr val="0000FF"/>
                </a:solidFill>
                <a:latin typeface="Comic Sans MS"/>
                <a:cs typeface="Comic Sans MS"/>
              </a:rPr>
              <a:t> </a:t>
            </a:r>
            <a:r>
              <a:rPr lang="en-US" sz="1400" dirty="0" smtClean="0">
                <a:solidFill>
                  <a:schemeClr val="tx1"/>
                </a:solidFill>
                <a:latin typeface="Comic Sans MS"/>
                <a:cs typeface="Comic Sans MS"/>
              </a:rPr>
              <a:t>Works for broken or transparent clouds</a:t>
            </a:r>
          </a:p>
          <a:p>
            <a:pPr>
              <a:spcAft>
                <a:spcPts val="600"/>
              </a:spcAft>
              <a:buFontTx/>
              <a:buChar char="-"/>
            </a:pPr>
            <a:r>
              <a:rPr lang="en-US" sz="1400" dirty="0" smtClean="0">
                <a:solidFill>
                  <a:schemeClr val="tx1"/>
                </a:solidFill>
                <a:latin typeface="Comic Sans MS"/>
                <a:cs typeface="Comic Sans MS"/>
              </a:rPr>
              <a:t> Improve coverage from ~15% to 50-70%!</a:t>
            </a:r>
          </a:p>
        </p:txBody>
      </p:sp>
      <p:pic>
        <p:nvPicPr>
          <p:cNvPr id="25" name="Picture 24" descr="phys741_p194.pdf"/>
          <p:cNvPicPr>
            <a:picLocks noChangeAspect="1"/>
          </p:cNvPicPr>
          <p:nvPr/>
        </p:nvPicPr>
        <p:blipFill>
          <a:blip r:embed="rId4"/>
          <a:srcRect l="30002" t="12487" r="28538" b="56111"/>
          <a:stretch>
            <a:fillRect/>
          </a:stretch>
        </p:blipFill>
        <p:spPr>
          <a:xfrm>
            <a:off x="804358" y="1202510"/>
            <a:ext cx="3261841" cy="2430150"/>
          </a:xfrm>
          <a:prstGeom prst="rect">
            <a:avLst/>
          </a:prstGeom>
        </p:spPr>
      </p:pic>
      <p:sp>
        <p:nvSpPr>
          <p:cNvPr id="26" name="TextBox 25"/>
          <p:cNvSpPr txBox="1"/>
          <p:nvPr/>
        </p:nvSpPr>
        <p:spPr>
          <a:xfrm>
            <a:off x="258401" y="3760640"/>
            <a:ext cx="4117247" cy="267765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000" b="1" i="1" dirty="0" smtClean="0"/>
              <a:t>R</a:t>
            </a:r>
            <a:r>
              <a:rPr lang="en-US" sz="2000" b="1" i="1" baseline="-25000" dirty="0" smtClean="0"/>
              <a:t>obs</a:t>
            </a:r>
            <a:r>
              <a:rPr lang="en-US" sz="2000" b="1" i="1" dirty="0" smtClean="0"/>
              <a:t> = </a:t>
            </a:r>
            <a:r>
              <a:rPr lang="en-US" sz="2000" b="1" i="1" dirty="0" err="1" smtClean="0"/>
              <a:t>αR</a:t>
            </a:r>
            <a:r>
              <a:rPr lang="en-US" sz="2000" b="1" i="1" baseline="-25000" dirty="0" err="1" smtClean="0"/>
              <a:t>cld</a:t>
            </a:r>
            <a:r>
              <a:rPr lang="en-US" sz="2000" b="1" i="1" dirty="0" smtClean="0"/>
              <a:t> +(1-α)R</a:t>
            </a:r>
            <a:r>
              <a:rPr lang="en-US" sz="2000" b="1" i="1" baseline="-25000" dirty="0" smtClean="0"/>
              <a:t>clr</a:t>
            </a:r>
          </a:p>
          <a:p>
            <a:r>
              <a:rPr lang="en-US" sz="2000" b="1" i="1" dirty="0" smtClean="0"/>
              <a:t>N</a:t>
            </a:r>
            <a:r>
              <a:rPr lang="en-US" sz="2000" b="1" i="1" baseline="30000" dirty="0" smtClean="0"/>
              <a:t>*</a:t>
            </a:r>
            <a:r>
              <a:rPr lang="en-US" sz="2000" b="1" i="1" dirty="0" smtClean="0"/>
              <a:t> </a:t>
            </a:r>
            <a:r>
              <a:rPr lang="en-US" sz="2000" b="1" i="1" dirty="0" err="1" smtClean="0"/>
              <a:t>Ξ</a:t>
            </a:r>
            <a:r>
              <a:rPr lang="en-US" sz="2000" b="1" i="1" dirty="0" smtClean="0"/>
              <a:t> α</a:t>
            </a:r>
            <a:r>
              <a:rPr lang="en-US" sz="2000" b="1" i="1" baseline="-25000" dirty="0" smtClean="0"/>
              <a:t>1</a:t>
            </a:r>
            <a:r>
              <a:rPr lang="en-US" sz="2000" b="1" i="1" dirty="0" smtClean="0"/>
              <a:t>/α</a:t>
            </a:r>
            <a:r>
              <a:rPr lang="en-US" sz="2000" b="1" i="1" baseline="-25000" dirty="0" smtClean="0"/>
              <a:t>2</a:t>
            </a:r>
            <a:r>
              <a:rPr lang="en-US" sz="2000" b="1" i="1" dirty="0" smtClean="0"/>
              <a:t> = (R</a:t>
            </a:r>
            <a:r>
              <a:rPr lang="en-US" sz="2000" b="1" i="1" baseline="-25000" dirty="0" smtClean="0"/>
              <a:t>1</a:t>
            </a:r>
            <a:r>
              <a:rPr lang="en-US" sz="2000" b="1" i="1" dirty="0" smtClean="0"/>
              <a:t> - R</a:t>
            </a:r>
            <a:r>
              <a:rPr lang="en-US" sz="2000" b="1" i="1" baseline="-25000" dirty="0" smtClean="0"/>
              <a:t>clr</a:t>
            </a:r>
            <a:r>
              <a:rPr lang="en-US" sz="2000" b="1" i="1" dirty="0" smtClean="0"/>
              <a:t>)/(R</a:t>
            </a:r>
            <a:r>
              <a:rPr lang="en-US" sz="2000" b="1" i="1" baseline="-25000" dirty="0" smtClean="0"/>
              <a:t>2</a:t>
            </a:r>
            <a:r>
              <a:rPr lang="en-US" sz="2000" b="1" i="1" dirty="0" smtClean="0"/>
              <a:t> - </a:t>
            </a:r>
            <a:r>
              <a:rPr lang="en-US" sz="2000" b="1" i="1" dirty="0" err="1" smtClean="0"/>
              <a:t>R</a:t>
            </a:r>
            <a:r>
              <a:rPr lang="en-US" sz="2000" b="1" i="1" baseline="-25000" dirty="0" err="1" smtClean="0"/>
              <a:t>clr</a:t>
            </a:r>
            <a:r>
              <a:rPr lang="en-US" sz="2000" b="1" i="1" dirty="0" smtClean="0"/>
              <a:t>)</a:t>
            </a:r>
          </a:p>
          <a:p>
            <a:r>
              <a:rPr lang="en-US" sz="2000" b="1" i="1" dirty="0" err="1" smtClean="0"/>
              <a:t>R</a:t>
            </a:r>
            <a:r>
              <a:rPr lang="en-US" sz="2000" b="1" i="1" baseline="-25000" dirty="0" err="1" smtClean="0"/>
              <a:t>clr</a:t>
            </a:r>
            <a:r>
              <a:rPr lang="en-US" sz="2000" b="1" i="1" dirty="0" smtClean="0"/>
              <a:t> = (R</a:t>
            </a:r>
            <a:r>
              <a:rPr lang="en-US" sz="2000" b="1" i="1" baseline="-25000" dirty="0" smtClean="0"/>
              <a:t>1</a:t>
            </a:r>
            <a:r>
              <a:rPr lang="en-US" sz="2000" b="1" i="1" dirty="0" smtClean="0"/>
              <a:t> - N</a:t>
            </a:r>
            <a:r>
              <a:rPr lang="en-US" sz="2000" b="1" i="1" baseline="30000" dirty="0" smtClean="0"/>
              <a:t>*</a:t>
            </a:r>
            <a:r>
              <a:rPr lang="en-US" sz="2000" b="1" i="1" dirty="0" smtClean="0"/>
              <a:t> R</a:t>
            </a:r>
            <a:r>
              <a:rPr lang="en-US" sz="2000" b="1" i="1" baseline="-25000" dirty="0" smtClean="0"/>
              <a:t>2</a:t>
            </a:r>
            <a:r>
              <a:rPr lang="en-US" sz="2000" b="1" i="1" dirty="0" smtClean="0"/>
              <a:t>)/(1 - N</a:t>
            </a:r>
            <a:r>
              <a:rPr lang="en-US" sz="2000" b="1" i="1" baseline="30000" dirty="0" smtClean="0"/>
              <a:t>*</a:t>
            </a:r>
            <a:r>
              <a:rPr lang="en-US" sz="2000" b="1" i="1" dirty="0" smtClean="0"/>
              <a:t>) </a:t>
            </a:r>
          </a:p>
          <a:p>
            <a:endParaRPr lang="en-US" sz="1200" b="1" i="1" dirty="0" smtClean="0">
              <a:latin typeface="Comic Sans MS"/>
              <a:cs typeface="Comic Sans MS"/>
            </a:endParaRPr>
          </a:p>
          <a:p>
            <a:endParaRPr lang="en-US" sz="1200" b="1" i="1" dirty="0" smtClean="0"/>
          </a:p>
          <a:p>
            <a:r>
              <a:rPr lang="en-US" sz="1200" i="1" dirty="0" err="1" smtClean="0">
                <a:latin typeface="Comic Sans MS"/>
                <a:cs typeface="Comic Sans MS"/>
              </a:rPr>
              <a:t>McMillin</a:t>
            </a:r>
            <a:r>
              <a:rPr lang="en-US" sz="1200" i="1" dirty="0" smtClean="0">
                <a:latin typeface="Comic Sans MS"/>
                <a:cs typeface="Comic Sans MS"/>
              </a:rPr>
              <a:t>, L.M. and C. Dean 1982. Evaluation of a new operational technique for producing clear radiances. J. Appl. Meteor. 21 p.1005-1014.</a:t>
            </a:r>
          </a:p>
          <a:p>
            <a:r>
              <a:rPr lang="en-US" sz="1200" i="1" dirty="0" smtClean="0">
                <a:latin typeface="Comic Sans MS"/>
                <a:cs typeface="Comic Sans MS"/>
              </a:rPr>
              <a:t>Smith, W.L. 1968. An improved method for calculating tropospheric temperature and moisture from satellite radiometer measurements. Monthly Weather Review 96 p.387-396.</a:t>
            </a:r>
            <a:endParaRPr lang="en-US" sz="1200" dirty="0" smtClean="0">
              <a:latin typeface="Comic Sans MS"/>
              <a:cs typeface="Comic Sans MS"/>
            </a:endParaRPr>
          </a:p>
        </p:txBody>
      </p:sp>
      <p:sp>
        <p:nvSpPr>
          <p:cNvPr id="27" name="Rectangle 26"/>
          <p:cNvSpPr/>
          <p:nvPr/>
        </p:nvSpPr>
        <p:spPr>
          <a:xfrm>
            <a:off x="3413623" y="680389"/>
            <a:ext cx="2191801" cy="400110"/>
          </a:xfrm>
          <a:prstGeom prst="rect">
            <a:avLst/>
          </a:prstGeom>
        </p:spPr>
        <p:txBody>
          <a:bodyPr wrap="none">
            <a:spAutoFit/>
          </a:bodyPr>
          <a:lstStyle/>
          <a:p>
            <a:r>
              <a:rPr lang="en-US" sz="2000" b="1" dirty="0" smtClean="0">
                <a:solidFill>
                  <a:srgbClr val="0000FF"/>
                </a:solidFill>
                <a:latin typeface="Comic Sans MS"/>
                <a:cs typeface="Comic Sans MS"/>
              </a:rPr>
              <a:t>- Cloud Clearing</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fig3_2.eps"/>
          <p:cNvPicPr/>
          <p:nvPr/>
        </p:nvPicPr>
        <p:blipFill>
          <a:blip r:embed="rId3"/>
          <a:srcRect/>
          <a:stretch>
            <a:fillRect/>
          </a:stretch>
        </p:blipFill>
        <p:spPr>
          <a:xfrm>
            <a:off x="0" y="844036"/>
            <a:ext cx="3410811" cy="2566396"/>
          </a:xfrm>
          <a:prstGeom prst="rect">
            <a:avLst/>
          </a:prstGeom>
        </p:spPr>
      </p:pic>
      <p:pic>
        <p:nvPicPr>
          <p:cNvPr id="31" name="Picture 30" descr="Validation.pdf"/>
          <p:cNvPicPr>
            <a:picLocks noChangeAspect="1"/>
          </p:cNvPicPr>
          <p:nvPr/>
        </p:nvPicPr>
        <p:blipFill>
          <a:blip r:embed="rId4"/>
          <a:srcRect r="2962" b="5549"/>
          <a:stretch>
            <a:fillRect/>
          </a:stretch>
        </p:blipFill>
        <p:spPr>
          <a:xfrm>
            <a:off x="3130583" y="-167358"/>
            <a:ext cx="6013417" cy="4522872"/>
          </a:xfrm>
          <a:prstGeom prst="rect">
            <a:avLst/>
          </a:prstGeom>
        </p:spPr>
      </p:pic>
      <p:pic>
        <p:nvPicPr>
          <p:cNvPr id="10" name="Picture 5" descr="&#10;tracks.jpg                                                     0000002Ajuyingwarner                   C00E60B2:"/>
          <p:cNvPicPr>
            <a:picLocks noChangeAspect="1" noChangeArrowheads="1"/>
          </p:cNvPicPr>
          <p:nvPr/>
        </p:nvPicPr>
        <p:blipFill>
          <a:blip r:embed="rId5"/>
          <a:srcRect/>
          <a:stretch>
            <a:fillRect/>
          </a:stretch>
        </p:blipFill>
        <p:spPr bwMode="auto">
          <a:xfrm>
            <a:off x="235575" y="4688187"/>
            <a:ext cx="2126625" cy="2042924"/>
          </a:xfrm>
          <a:prstGeom prst="rect">
            <a:avLst/>
          </a:prstGeom>
          <a:noFill/>
          <a:ln w="9525">
            <a:noFill/>
            <a:miter lim="800000"/>
            <a:headEnd/>
            <a:tailEnd/>
          </a:ln>
        </p:spPr>
      </p:pic>
      <p:pic>
        <p:nvPicPr>
          <p:cNvPr id="11" name="Picture 5" descr="CO_DC8_Convolution_I#18E09C.jpg                                0000002Ajuyingwarner                   C00E60B2:"/>
          <p:cNvPicPr>
            <a:picLocks noChangeAspect="1" noChangeArrowheads="1"/>
          </p:cNvPicPr>
          <p:nvPr/>
        </p:nvPicPr>
        <p:blipFill>
          <a:blip r:embed="rId6"/>
          <a:srcRect l="8974" t="50851" r="5956" b="26118"/>
          <a:stretch>
            <a:fillRect/>
          </a:stretch>
        </p:blipFill>
        <p:spPr bwMode="auto">
          <a:xfrm>
            <a:off x="2362200" y="4481450"/>
            <a:ext cx="6781800" cy="2376550"/>
          </a:xfrm>
          <a:prstGeom prst="rect">
            <a:avLst/>
          </a:prstGeom>
          <a:noFill/>
          <a:ln w="9525">
            <a:noFill/>
            <a:miter lim="800000"/>
            <a:headEnd/>
            <a:tailEnd/>
          </a:ln>
        </p:spPr>
      </p:pic>
      <p:sp>
        <p:nvSpPr>
          <p:cNvPr id="12" name="TextBox 11"/>
          <p:cNvSpPr txBox="1"/>
          <p:nvPr/>
        </p:nvSpPr>
        <p:spPr>
          <a:xfrm>
            <a:off x="551349" y="197704"/>
            <a:ext cx="2367655" cy="646331"/>
          </a:xfrm>
          <a:prstGeom prst="rect">
            <a:avLst/>
          </a:prstGeom>
          <a:noFill/>
        </p:spPr>
        <p:txBody>
          <a:bodyPr wrap="none" rtlCol="0">
            <a:spAutoFit/>
          </a:bodyPr>
          <a:lstStyle/>
          <a:p>
            <a:r>
              <a:rPr lang="en-US" sz="3600" b="1" dirty="0" smtClean="0">
                <a:solidFill>
                  <a:srgbClr val="0000FF"/>
                </a:solidFill>
                <a:latin typeface="Comic Sans MS"/>
                <a:cs typeface="Comic Sans MS"/>
              </a:rPr>
              <a:t>Validation</a:t>
            </a:r>
            <a:endParaRPr lang="en-US" sz="3600" b="1" dirty="0">
              <a:solidFill>
                <a:srgbClr val="0000FF"/>
              </a:solidFill>
              <a:latin typeface="Comic Sans MS"/>
              <a:cs typeface="Comic Sans MS"/>
            </a:endParaRPr>
          </a:p>
        </p:txBody>
      </p:sp>
      <p:sp>
        <p:nvSpPr>
          <p:cNvPr id="13" name="Text Box 6"/>
          <p:cNvSpPr txBox="1">
            <a:spLocks noChangeArrowheads="1"/>
          </p:cNvSpPr>
          <p:nvPr/>
        </p:nvSpPr>
        <p:spPr bwMode="auto">
          <a:xfrm>
            <a:off x="0" y="3410432"/>
            <a:ext cx="3410811" cy="661027"/>
          </a:xfrm>
          <a:prstGeom prst="rect">
            <a:avLst/>
          </a:prstGeom>
          <a:noFill/>
          <a:ln w="9525">
            <a:noFill/>
            <a:miter lim="800000"/>
            <a:headEnd/>
            <a:tailEnd/>
          </a:ln>
        </p:spPr>
        <p:txBody>
          <a:bodyPr vert="horz" wrap="square" lIns="91440" tIns="91440" rIns="91440" bIns="9144"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Times New Roman" pitchFamily="-106" charset="0"/>
                <a:ea typeface="Times New Roman" pitchFamily="-106" charset="0"/>
              </a:rPr>
              <a:t>INTEX</a:t>
            </a:r>
            <a:r>
              <a:rPr kumimoji="0" lang="en-US" sz="1000" b="0" i="0" u="none" strike="noStrike" cap="none" normalizeH="0" baseline="0" dirty="0">
                <a:ln>
                  <a:noFill/>
                </a:ln>
                <a:solidFill>
                  <a:schemeClr val="tx1"/>
                </a:solidFill>
                <a:effectLst/>
                <a:latin typeface="Times New Roman" pitchFamily="-106" charset="0"/>
                <a:ea typeface="Times New Roman" pitchFamily="-106" charset="0"/>
              </a:rPr>
              <a:t>-B DC-8 spiral profiles on Mar. 4, 2006, over west of Birmingham, AL near the fires, with AIRS V5 CO (blue and cyan lines) and AIRS OE CO (red and orange lines). </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4"/>
          <p:cNvSpPr>
            <a:spLocks noChangeArrowheads="1"/>
          </p:cNvSpPr>
          <p:nvPr/>
        </p:nvSpPr>
        <p:spPr bwMode="auto">
          <a:xfrm>
            <a:off x="0" y="1190625"/>
            <a:ext cx="9144000" cy="4830763"/>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pPr algn="ctr"/>
            <a:endParaRPr lang="en-US" altLang="ja-JP" b="1"/>
          </a:p>
        </p:txBody>
      </p:sp>
      <p:sp>
        <p:nvSpPr>
          <p:cNvPr id="159747" name="Rectangle 2"/>
          <p:cNvSpPr>
            <a:spLocks noGrp="1" noChangeArrowheads="1"/>
          </p:cNvSpPr>
          <p:nvPr>
            <p:ph type="title" idx="4294967295"/>
          </p:nvPr>
        </p:nvSpPr>
        <p:spPr>
          <a:xfrm>
            <a:off x="144463" y="44450"/>
            <a:ext cx="8999537" cy="1143000"/>
          </a:xfrm>
        </p:spPr>
        <p:txBody>
          <a:bodyPr/>
          <a:lstStyle/>
          <a:p>
            <a:pPr algn="l"/>
            <a:r>
              <a:rPr lang="en-US" altLang="ja-JP" sz="3200">
                <a:latin typeface="Arial" pitchFamily="-106" charset="0"/>
                <a:ea typeface="Arial" pitchFamily="-106" charset="0"/>
                <a:cs typeface="Arial" pitchFamily="-106" charset="0"/>
              </a:rPr>
              <a:t>Transpacific Asian pollution plumes: the view from AIRS CO </a:t>
            </a:r>
            <a:endParaRPr lang="en-US" altLang="zh-CN" sz="3200">
              <a:latin typeface="Arial" pitchFamily="-106" charset="0"/>
              <a:ea typeface="Arial" pitchFamily="-106" charset="0"/>
              <a:cs typeface="Arial" pitchFamily="-106" charset="0"/>
            </a:endParaRPr>
          </a:p>
        </p:txBody>
      </p:sp>
      <p:sp>
        <p:nvSpPr>
          <p:cNvPr id="14341" name="Text Box 36"/>
          <p:cNvSpPr txBox="1">
            <a:spLocks noChangeArrowheads="1"/>
          </p:cNvSpPr>
          <p:nvPr/>
        </p:nvSpPr>
        <p:spPr bwMode="auto">
          <a:xfrm>
            <a:off x="107950" y="6092825"/>
            <a:ext cx="9036050" cy="8255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ltLang="zh-CN" sz="1600" b="1"/>
              <a:t>Lin, M.</a:t>
            </a:r>
            <a:r>
              <a:rPr lang="en-US" altLang="zh-CN" sz="1600"/>
              <a:t>,  et al.: (2012</a:t>
            </a:r>
            <a:r>
              <a:rPr lang="en-US" altLang="ja-JP" sz="1600"/>
              <a:t>a</a:t>
            </a:r>
            <a:r>
              <a:rPr lang="en-US" altLang="zh-CN" sz="1600"/>
              <a:t>): Transport of Asian ozone pollution into surface air over the western United States in spring, </a:t>
            </a:r>
            <a:r>
              <a:rPr lang="en-US" altLang="zh-CN" sz="1600" i="1"/>
              <a:t>Journal of Geophysical Research</a:t>
            </a:r>
            <a:r>
              <a:rPr lang="en-US" altLang="zh-CN" sz="1600"/>
              <a:t>,117, D00V07, doi:10.1029/2011JD016961 </a:t>
            </a:r>
          </a:p>
        </p:txBody>
      </p:sp>
      <p:pic>
        <p:nvPicPr>
          <p:cNvPr id="14346" name="Picture 49" descr="anima_airsco_0612_21"/>
          <p:cNvPicPr>
            <a:picLocks noChangeAspect="1" noChangeArrowheads="1" noCrop="1"/>
          </p:cNvPicPr>
          <p:nvPr/>
        </p:nvPicPr>
        <p:blipFill>
          <a:blip r:embed="rId4"/>
          <a:srcRect/>
          <a:stretch>
            <a:fillRect/>
          </a:stretch>
        </p:blipFill>
        <p:spPr bwMode="auto">
          <a:xfrm>
            <a:off x="755650" y="1341438"/>
            <a:ext cx="7705725" cy="3994150"/>
          </a:xfrm>
          <a:prstGeom prst="rect">
            <a:avLst/>
          </a:prstGeom>
          <a:noFill/>
          <a:ln w="9525">
            <a:noFill/>
            <a:miter lim="800000"/>
            <a:headEnd/>
            <a:tailEnd/>
          </a:ln>
        </p:spPr>
      </p:pic>
      <p:sp>
        <p:nvSpPr>
          <p:cNvPr id="14347" name="Rectangle 53"/>
          <p:cNvSpPr>
            <a:spLocks noChangeArrowheads="1"/>
          </p:cNvSpPr>
          <p:nvPr/>
        </p:nvSpPr>
        <p:spPr bwMode="auto">
          <a:xfrm>
            <a:off x="3708400" y="5661025"/>
            <a:ext cx="2316163" cy="366713"/>
          </a:xfrm>
          <a:prstGeom prst="rect">
            <a:avLst/>
          </a:prstGeom>
          <a:noFill/>
          <a:ln w="9525">
            <a:noFill/>
            <a:miter lim="800000"/>
            <a:headEnd/>
            <a:tailEnd/>
          </a:ln>
          <a:effectLst/>
        </p:spPr>
        <p:txBody>
          <a:bodyPr wrap="none">
            <a:prstTxWarp prst="textNoShape">
              <a:avLst/>
            </a:prstTxWarp>
            <a:spAutoFit/>
          </a:bodyPr>
          <a:lstStyle/>
          <a:p>
            <a:pPr algn="ctr"/>
            <a:r>
              <a:rPr lang="en-US" altLang="ja-JP">
                <a:solidFill>
                  <a:srgbClr val="000000"/>
                </a:solidFill>
              </a:rPr>
              <a:t>[10</a:t>
            </a:r>
            <a:r>
              <a:rPr lang="en-US" altLang="ja-JP" sz="1600" baseline="30000">
                <a:solidFill>
                  <a:srgbClr val="000000"/>
                </a:solidFill>
              </a:rPr>
              <a:t>18</a:t>
            </a:r>
            <a:r>
              <a:rPr lang="en-US" altLang="ja-JP">
                <a:solidFill>
                  <a:srgbClr val="000000"/>
                </a:solidFill>
              </a:rPr>
              <a:t> molecules cm</a:t>
            </a:r>
            <a:r>
              <a:rPr lang="en-US" altLang="ja-JP" baseline="30000">
                <a:solidFill>
                  <a:srgbClr val="000000"/>
                </a:solidFill>
              </a:rPr>
              <a:t>-2</a:t>
            </a:r>
            <a:r>
              <a:rPr lang="en-US" altLang="ja-JP">
                <a:solidFill>
                  <a:srgbClr val="000000"/>
                </a:solidFill>
              </a:rPr>
              <a:t>]</a:t>
            </a:r>
            <a:endParaRPr lang="en-US" altLang="zh-CN">
              <a:solidFill>
                <a:srgbClr val="000000"/>
              </a:solidFill>
            </a:endParaRPr>
          </a:p>
        </p:txBody>
      </p:sp>
      <p:sp>
        <p:nvSpPr>
          <p:cNvPr id="14348" name="Rectangle 12"/>
          <p:cNvSpPr>
            <a:spLocks noChangeArrowheads="1"/>
          </p:cNvSpPr>
          <p:nvPr/>
        </p:nvSpPr>
        <p:spPr bwMode="auto">
          <a:xfrm>
            <a:off x="2339975" y="5438775"/>
            <a:ext cx="5467350" cy="366713"/>
          </a:xfrm>
          <a:prstGeom prst="rect">
            <a:avLst/>
          </a:prstGeom>
          <a:noFill/>
          <a:ln w="9525">
            <a:noFill/>
            <a:miter lim="800000"/>
            <a:headEnd/>
            <a:tailEnd/>
          </a:ln>
          <a:effectLst/>
        </p:spPr>
        <p:txBody>
          <a:bodyPr wrap="none">
            <a:prstTxWarp prst="textNoShape">
              <a:avLst/>
            </a:prstTxWarp>
            <a:spAutoFit/>
          </a:bodyPr>
          <a:lstStyle/>
          <a:p>
            <a:pPr algn="ctr"/>
            <a:r>
              <a:rPr lang="en-US" altLang="ja-JP" b="1">
                <a:solidFill>
                  <a:srgbClr val="000000"/>
                </a:solidFill>
              </a:rPr>
              <a:t>Daily AIRS CO columns from June 12 to 21, 2010</a:t>
            </a:r>
            <a:endParaRPr lang="en-US" altLang="zh-CN" b="1">
              <a:solidFill>
                <a:srgbClr val="000000"/>
              </a:solidFill>
            </a:endParaRPr>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4"/>
          <p:cNvSpPr>
            <a:spLocks noChangeArrowheads="1"/>
          </p:cNvSpPr>
          <p:nvPr/>
        </p:nvSpPr>
        <p:spPr bwMode="auto">
          <a:xfrm>
            <a:off x="0" y="1190625"/>
            <a:ext cx="9144000" cy="4830763"/>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pPr algn="ctr"/>
            <a:endParaRPr lang="en-US" altLang="ja-JP" b="1"/>
          </a:p>
        </p:txBody>
      </p:sp>
      <p:sp>
        <p:nvSpPr>
          <p:cNvPr id="159747" name="Rectangle 2"/>
          <p:cNvSpPr>
            <a:spLocks noGrp="1" noChangeArrowheads="1"/>
          </p:cNvSpPr>
          <p:nvPr>
            <p:ph type="title" idx="4294967295"/>
          </p:nvPr>
        </p:nvSpPr>
        <p:spPr>
          <a:xfrm>
            <a:off x="144463" y="44450"/>
            <a:ext cx="8999537" cy="1143000"/>
          </a:xfrm>
        </p:spPr>
        <p:txBody>
          <a:bodyPr/>
          <a:lstStyle/>
          <a:p>
            <a:pPr algn="l"/>
            <a:r>
              <a:rPr lang="en-US" altLang="ja-JP" sz="2800" b="1">
                <a:solidFill>
                  <a:srgbClr val="FFFF00"/>
                </a:solidFill>
                <a:effectLst>
                  <a:outerShdw blurRad="38100" dist="38100" dir="2700000" algn="tl">
                    <a:srgbClr val="000000"/>
                  </a:outerShdw>
                </a:effectLst>
                <a:latin typeface="Arial" pitchFamily="-106" charset="0"/>
                <a:ea typeface="Arial" pitchFamily="-106" charset="0"/>
                <a:cs typeface="Arial" pitchFamily="-106" charset="0"/>
              </a:rPr>
              <a:t>AIRS</a:t>
            </a:r>
            <a:r>
              <a:rPr lang="en-US" altLang="ja-JP" sz="2800">
                <a:latin typeface="Arial" pitchFamily="-106" charset="0"/>
                <a:ea typeface="Arial" pitchFamily="-106" charset="0"/>
                <a:cs typeface="Arial" pitchFamily="-106" charset="0"/>
              </a:rPr>
              <a:t> O</a:t>
            </a:r>
            <a:r>
              <a:rPr lang="en-US" altLang="ja-JP" sz="2800" baseline="-25000">
                <a:latin typeface="Arial" pitchFamily="-106" charset="0"/>
                <a:ea typeface="Arial" pitchFamily="-106" charset="0"/>
                <a:cs typeface="Arial" pitchFamily="-106" charset="0"/>
              </a:rPr>
              <a:t>3</a:t>
            </a:r>
            <a:r>
              <a:rPr lang="en-US" altLang="ja-JP" sz="2800">
                <a:latin typeface="Arial" pitchFamily="-106" charset="0"/>
                <a:ea typeface="Arial" pitchFamily="-106" charset="0"/>
                <a:cs typeface="Arial" pitchFamily="-106" charset="0"/>
              </a:rPr>
              <a:t> retrievals capture</a:t>
            </a:r>
            <a:r>
              <a:rPr lang="en-US" altLang="ja-JP" sz="2800" b="1">
                <a:effectLst>
                  <a:outerShdw blurRad="38100" dist="38100" dir="2700000" algn="tl">
                    <a:srgbClr val="000000"/>
                  </a:outerShdw>
                </a:effectLst>
                <a:latin typeface="Arial" pitchFamily="-106" charset="0"/>
                <a:ea typeface="Arial" pitchFamily="-106" charset="0"/>
                <a:cs typeface="Arial" pitchFamily="-106" charset="0"/>
              </a:rPr>
              <a:t> </a:t>
            </a:r>
            <a:r>
              <a:rPr lang="en-US" altLang="ja-JP" sz="2800">
                <a:latin typeface="Arial" pitchFamily="-106" charset="0"/>
                <a:ea typeface="Arial" pitchFamily="-106" charset="0"/>
                <a:cs typeface="Arial" pitchFamily="-106" charset="0"/>
              </a:rPr>
              <a:t>upper dynamics conducive to deep stratospheric intrusions over the western U.S. </a:t>
            </a:r>
            <a:endParaRPr lang="en-US" altLang="zh-CN" sz="2800">
              <a:latin typeface="Arial" pitchFamily="-106" charset="0"/>
              <a:ea typeface="Arial" pitchFamily="-106" charset="0"/>
              <a:cs typeface="Arial" pitchFamily="-106" charset="0"/>
            </a:endParaRPr>
          </a:p>
        </p:txBody>
      </p:sp>
      <p:sp>
        <p:nvSpPr>
          <p:cNvPr id="40965" name="Text Box 38"/>
          <p:cNvSpPr txBox="1">
            <a:spLocks noChangeArrowheads="1"/>
          </p:cNvSpPr>
          <p:nvPr/>
        </p:nvSpPr>
        <p:spPr bwMode="auto">
          <a:xfrm>
            <a:off x="0" y="1268413"/>
            <a:ext cx="2987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prstTxWarp prst="textNoShape">
              <a:avLst/>
            </a:prstTxWarp>
            <a:spAutoFit/>
          </a:bodyPr>
          <a:lstStyle/>
          <a:p>
            <a:pPr algn="ctr">
              <a:spcBef>
                <a:spcPct val="50000"/>
              </a:spcBef>
            </a:pPr>
            <a:r>
              <a:rPr lang="en-US" altLang="ja-JP" b="1">
                <a:solidFill>
                  <a:srgbClr val="FF0000"/>
                </a:solidFill>
                <a:effectLst>
                  <a:outerShdw blurRad="38100" dist="38100" dir="2700000" algn="tl">
                    <a:srgbClr val="000000"/>
                  </a:outerShdw>
                </a:effectLst>
              </a:rPr>
              <a:t>AIRS O</a:t>
            </a:r>
            <a:r>
              <a:rPr lang="en-US" altLang="ja-JP" b="1" baseline="-25000">
                <a:solidFill>
                  <a:srgbClr val="FF0000"/>
                </a:solidFill>
                <a:effectLst>
                  <a:outerShdw blurRad="38100" dist="38100" dir="2700000" algn="tl">
                    <a:srgbClr val="000000"/>
                  </a:outerShdw>
                </a:effectLst>
              </a:rPr>
              <a:t>3</a:t>
            </a:r>
            <a:r>
              <a:rPr lang="en-US" altLang="ja-JP" b="1">
                <a:solidFill>
                  <a:srgbClr val="FF0000"/>
                </a:solidFill>
                <a:effectLst>
                  <a:outerShdw blurRad="38100" dist="38100" dir="2700000" algn="tl">
                    <a:srgbClr val="000000"/>
                  </a:outerShdw>
                </a:effectLst>
              </a:rPr>
              <a:t>, May 25-29, 2010</a:t>
            </a:r>
            <a:endParaRPr lang="en-US" altLang="zh-CN" b="1">
              <a:solidFill>
                <a:srgbClr val="FF0000"/>
              </a:solidFill>
              <a:effectLst>
                <a:outerShdw blurRad="38100" dist="38100" dir="2700000" algn="tl">
                  <a:srgbClr val="000000"/>
                </a:outerShdw>
              </a:effectLst>
            </a:endParaRPr>
          </a:p>
        </p:txBody>
      </p:sp>
      <p:sp>
        <p:nvSpPr>
          <p:cNvPr id="12297" name="Text Box 36"/>
          <p:cNvSpPr txBox="1">
            <a:spLocks noChangeArrowheads="1"/>
          </p:cNvSpPr>
          <p:nvPr/>
        </p:nvSpPr>
        <p:spPr bwMode="auto">
          <a:xfrm>
            <a:off x="107950" y="6092825"/>
            <a:ext cx="9036050" cy="8255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ltLang="zh-CN" sz="1600" b="1"/>
              <a:t>Lin M </a:t>
            </a:r>
            <a:r>
              <a:rPr lang="en-US" altLang="ja-JP" sz="1600" b="1"/>
              <a:t> </a:t>
            </a:r>
            <a:r>
              <a:rPr lang="en-US" altLang="ja-JP" sz="1600" b="1" i="1"/>
              <a:t>et al</a:t>
            </a:r>
            <a:r>
              <a:rPr lang="en-US" altLang="ja-JP" sz="1600" b="1"/>
              <a:t>. </a:t>
            </a:r>
            <a:r>
              <a:rPr lang="en-US" altLang="zh-CN" sz="1600"/>
              <a:t>(2012</a:t>
            </a:r>
            <a:r>
              <a:rPr lang="en-US" altLang="ja-JP" sz="1600"/>
              <a:t>b</a:t>
            </a:r>
            <a:r>
              <a:rPr lang="en-US" altLang="zh-CN" sz="1600"/>
              <a:t>): Springtime high surface ozone events over the western United States: Quantifying the role of stratospheric intrusions, </a:t>
            </a:r>
            <a:r>
              <a:rPr lang="en-US" altLang="zh-CN" sz="1600" i="1"/>
              <a:t>Journal of Geophysical Research</a:t>
            </a:r>
            <a:r>
              <a:rPr lang="en-US" altLang="zh-CN" sz="1600"/>
              <a:t>, 117, D00V22, doi:10.1029/2012JD018151 </a:t>
            </a:r>
          </a:p>
        </p:txBody>
      </p:sp>
      <p:pic>
        <p:nvPicPr>
          <p:cNvPr id="12299" name="Picture 37" descr="anima_airs_tco3_may25-29"/>
          <p:cNvPicPr>
            <a:picLocks noChangeAspect="1" noChangeArrowheads="1" noCrop="1"/>
          </p:cNvPicPr>
          <p:nvPr/>
        </p:nvPicPr>
        <p:blipFill>
          <a:blip r:embed="rId4"/>
          <a:srcRect/>
          <a:stretch>
            <a:fillRect/>
          </a:stretch>
        </p:blipFill>
        <p:spPr bwMode="auto">
          <a:xfrm>
            <a:off x="2989263" y="1268413"/>
            <a:ext cx="5327650" cy="4211637"/>
          </a:xfrm>
          <a:prstGeom prst="rect">
            <a:avLst/>
          </a:prstGeom>
          <a:noFill/>
          <a:ln w="9525">
            <a:noFill/>
            <a:miter lim="800000"/>
            <a:headEnd/>
            <a:tailEnd/>
          </a:ln>
        </p:spPr>
      </p:pic>
      <p:sp>
        <p:nvSpPr>
          <p:cNvPr id="159751" name="Text Box 39"/>
          <p:cNvSpPr txBox="1">
            <a:spLocks noChangeArrowheads="1"/>
          </p:cNvSpPr>
          <p:nvPr/>
        </p:nvSpPr>
        <p:spPr bwMode="auto">
          <a:xfrm>
            <a:off x="1042988" y="4076700"/>
            <a:ext cx="16922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prstTxWarp prst="textNoShape">
              <a:avLst/>
            </a:prstTxWarp>
            <a:spAutoFit/>
          </a:bodyPr>
          <a:lstStyle/>
          <a:p>
            <a:pPr>
              <a:spcBef>
                <a:spcPct val="50000"/>
              </a:spcBef>
            </a:pPr>
            <a:r>
              <a:rPr lang="en-US" altLang="ja-JP" sz="1600" b="1" i="1">
                <a:solidFill>
                  <a:srgbClr val="000000"/>
                </a:solidFill>
                <a:effectLst>
                  <a:outerShdw blurRad="38100" dist="38100" dir="2700000" algn="tl">
                    <a:srgbClr val="FFFFFF"/>
                  </a:outerShdw>
                </a:effectLst>
              </a:rPr>
              <a:t>Contours: 300 hPa PV from FNL analysis</a:t>
            </a:r>
            <a:endParaRPr lang="en-US" altLang="zh-CN" sz="1600" b="1" i="1">
              <a:solidFill>
                <a:srgbClr val="000000"/>
              </a:solidFill>
              <a:effectLst>
                <a:outerShdw blurRad="38100" dist="38100" dir="2700000" algn="tl">
                  <a:srgbClr val="FFFFFF"/>
                </a:outerShdw>
              </a:effectLst>
            </a:endParaRPr>
          </a:p>
        </p:txBody>
      </p:sp>
      <p:sp>
        <p:nvSpPr>
          <p:cNvPr id="12301" name="Rectangle 33"/>
          <p:cNvSpPr>
            <a:spLocks noChangeArrowheads="1"/>
          </p:cNvSpPr>
          <p:nvPr/>
        </p:nvSpPr>
        <p:spPr bwMode="auto">
          <a:xfrm>
            <a:off x="4716463" y="5661025"/>
            <a:ext cx="2457450" cy="366713"/>
          </a:xfrm>
          <a:prstGeom prst="rect">
            <a:avLst/>
          </a:prstGeom>
          <a:noFill/>
          <a:ln w="9525">
            <a:noFill/>
            <a:miter lim="800000"/>
            <a:headEnd/>
            <a:tailEnd/>
          </a:ln>
          <a:effectLst/>
        </p:spPr>
        <p:txBody>
          <a:bodyPr wrap="none">
            <a:prstTxWarp prst="textNoShape">
              <a:avLst/>
            </a:prstTxWarp>
            <a:spAutoFit/>
          </a:bodyPr>
          <a:lstStyle/>
          <a:p>
            <a:pPr algn="ctr"/>
            <a:r>
              <a:rPr lang="en-US" altLang="ja-JP" b="1">
                <a:solidFill>
                  <a:srgbClr val="000000"/>
                </a:solidFill>
              </a:rPr>
              <a:t>Total column O</a:t>
            </a:r>
            <a:r>
              <a:rPr lang="en-US" altLang="ja-JP" b="1" baseline="-25000">
                <a:solidFill>
                  <a:srgbClr val="000000"/>
                </a:solidFill>
              </a:rPr>
              <a:t>3 </a:t>
            </a:r>
            <a:r>
              <a:rPr lang="en-US" altLang="ja-JP" b="1">
                <a:solidFill>
                  <a:srgbClr val="000000"/>
                </a:solidFill>
              </a:rPr>
              <a:t>[DU]</a:t>
            </a:r>
            <a:endParaRPr lang="en-US" altLang="zh-CN" b="1">
              <a:solidFill>
                <a:srgbClr val="000000"/>
              </a:solidFill>
            </a:endParaRPr>
          </a:p>
        </p:txBody>
      </p:sp>
      <p:sp>
        <p:nvSpPr>
          <p:cNvPr id="12322" name="Line 34"/>
          <p:cNvSpPr>
            <a:spLocks noChangeShapeType="1"/>
          </p:cNvSpPr>
          <p:nvPr/>
        </p:nvSpPr>
        <p:spPr bwMode="auto">
          <a:xfrm flipV="1">
            <a:off x="2484438" y="3284538"/>
            <a:ext cx="647700" cy="719137"/>
          </a:xfrm>
          <a:prstGeom prst="line">
            <a:avLst/>
          </a:prstGeom>
          <a:noFill/>
          <a:ln w="57150">
            <a:solidFill>
              <a:srgbClr val="CC00CC"/>
            </a:solidFill>
            <a:round/>
            <a:headEnd/>
            <a:tailEnd type="triangle" w="med" len="med"/>
          </a:ln>
          <a:effectLst/>
        </p:spPr>
        <p:txBody>
          <a:bodyPr>
            <a:prstTxWarp prst="textNoShape">
              <a:avLst/>
            </a:prstTxWarp>
          </a:bodyPr>
          <a:lstStyle/>
          <a:p>
            <a:endParaRPr lang="en-US"/>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4648" y="375858"/>
            <a:ext cx="6301725" cy="1200329"/>
          </a:xfrm>
          <a:prstGeom prst="rect">
            <a:avLst/>
          </a:prstGeom>
          <a:noFill/>
        </p:spPr>
        <p:txBody>
          <a:bodyPr wrap="none" rtlCol="0">
            <a:spAutoFit/>
          </a:bodyPr>
          <a:lstStyle/>
          <a:p>
            <a:pPr algn="ctr"/>
            <a:r>
              <a:rPr lang="en-US" sz="3600" dirty="0" smtClean="0">
                <a:latin typeface="Big Caslon Medium" charset="0"/>
                <a:ea typeface="Big Caslon Medium" charset="0"/>
                <a:cs typeface="Big Caslon Medium" charset="0"/>
              </a:rPr>
              <a:t>15-year Carbon Monoxide Movie</a:t>
            </a:r>
          </a:p>
          <a:p>
            <a:pPr algn="ctr"/>
            <a:r>
              <a:rPr lang="en-US" sz="3600" dirty="0" smtClean="0">
                <a:latin typeface="Big Caslon Medium" charset="0"/>
                <a:ea typeface="Big Caslon Medium" charset="0"/>
                <a:cs typeface="Big Caslon Medium" charset="0"/>
              </a:rPr>
              <a:t>- AIRS Daily Global</a:t>
            </a:r>
            <a:endParaRPr lang="en-US" sz="3600" dirty="0">
              <a:latin typeface="Big Caslon Medium" charset="0"/>
              <a:ea typeface="Big Caslon Medium" charset="0"/>
              <a:cs typeface="Big Caslon Medium" charset="0"/>
            </a:endParaRPr>
          </a:p>
        </p:txBody>
      </p:sp>
      <p:sp>
        <p:nvSpPr>
          <p:cNvPr id="3" name="TextBox 2"/>
          <p:cNvSpPr txBox="1"/>
          <p:nvPr/>
        </p:nvSpPr>
        <p:spPr>
          <a:xfrm>
            <a:off x="1698934" y="3371499"/>
            <a:ext cx="7007500" cy="369332"/>
          </a:xfrm>
          <a:prstGeom prst="rect">
            <a:avLst/>
          </a:prstGeom>
          <a:noFill/>
        </p:spPr>
        <p:txBody>
          <a:bodyPr wrap="square" rtlCol="0">
            <a:spAutoFit/>
          </a:bodyPr>
          <a:lstStyle/>
          <a:p>
            <a:r>
              <a:rPr lang="en-US" dirty="0">
                <a:hlinkClick r:id="rId2"/>
              </a:rPr>
              <a:t>http://</a:t>
            </a:r>
            <a:r>
              <a:rPr lang="en-US" dirty="0" err="1">
                <a:hlinkClick r:id="rId2"/>
              </a:rPr>
              <a:t>www.aosc.umd.edu</a:t>
            </a:r>
            <a:r>
              <a:rPr lang="en-US" dirty="0">
                <a:hlinkClick r:id="rId2"/>
              </a:rPr>
              <a:t>/~</a:t>
            </a:r>
            <a:r>
              <a:rPr lang="en-US" dirty="0" err="1">
                <a:hlinkClick r:id="rId2"/>
              </a:rPr>
              <a:t>juying</a:t>
            </a:r>
            <a:endParaRPr lang="en-US" dirty="0"/>
          </a:p>
        </p:txBody>
      </p:sp>
    </p:spTree>
    <p:extLst>
      <p:ext uri="{BB962C8B-B14F-4D97-AF65-F5344CB8AC3E}">
        <p14:creationId xmlns:p14="http://schemas.microsoft.com/office/powerpoint/2010/main" val="163277629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783" y="169333"/>
            <a:ext cx="8508217" cy="923330"/>
          </a:xfrm>
          <a:prstGeom prst="rect">
            <a:avLst/>
          </a:prstGeom>
          <a:noFill/>
        </p:spPr>
        <p:txBody>
          <a:bodyPr wrap="square" rtlCol="0">
            <a:spAutoFit/>
          </a:bodyPr>
          <a:lstStyle/>
          <a:p>
            <a:pPr algn="ctr"/>
            <a:r>
              <a:rPr kumimoji="0" lang="en-US" sz="2200" b="1" i="0" u="none" strike="noStrike" cap="none" normalizeH="0" baseline="0" dirty="0" smtClean="0">
                <a:ln>
                  <a:noFill/>
                </a:ln>
                <a:solidFill>
                  <a:srgbClr val="0000FF"/>
                </a:solidFill>
                <a:effectLst/>
                <a:latin typeface="Comic Sans MS"/>
                <a:ea typeface="Times New Roman" pitchFamily="-107" charset="0"/>
                <a:cs typeface="Comic Sans MS"/>
              </a:rPr>
              <a:t>AIRS V5 and NOAA IASI at 500</a:t>
            </a:r>
            <a:r>
              <a:rPr kumimoji="0" lang="en-US" sz="2200" b="1" i="0" u="none" strike="noStrike" cap="none" normalizeH="0" dirty="0" smtClean="0">
                <a:ln>
                  <a:noFill/>
                </a:ln>
                <a:solidFill>
                  <a:srgbClr val="0000FF"/>
                </a:solidFill>
                <a:effectLst/>
                <a:latin typeface="Comic Sans MS"/>
                <a:ea typeface="Times New Roman" pitchFamily="-107" charset="0"/>
                <a:cs typeface="Comic Sans MS"/>
              </a:rPr>
              <a:t> </a:t>
            </a:r>
            <a:r>
              <a:rPr kumimoji="0" lang="en-US" sz="2200" b="1" i="0" u="none" strike="noStrike" cap="none" normalizeH="0" dirty="0" err="1" smtClean="0">
                <a:ln>
                  <a:noFill/>
                </a:ln>
                <a:solidFill>
                  <a:srgbClr val="0000FF"/>
                </a:solidFill>
                <a:effectLst/>
                <a:latin typeface="Comic Sans MS"/>
                <a:ea typeface="Times New Roman" pitchFamily="-107" charset="0"/>
                <a:cs typeface="Comic Sans MS"/>
              </a:rPr>
              <a:t>hPa</a:t>
            </a:r>
            <a:r>
              <a:rPr kumimoji="0" lang="en-US" sz="2200" b="1" i="0" u="none" strike="noStrike" cap="none" normalizeH="0" dirty="0" smtClean="0">
                <a:ln>
                  <a:noFill/>
                </a:ln>
                <a:solidFill>
                  <a:srgbClr val="0000FF"/>
                </a:solidFill>
                <a:effectLst/>
                <a:latin typeface="Comic Sans MS"/>
                <a:ea typeface="Times New Roman" pitchFamily="-107" charset="0"/>
                <a:cs typeface="Comic Sans MS"/>
              </a:rPr>
              <a:t> </a:t>
            </a:r>
            <a:r>
              <a:rPr kumimoji="0" lang="en-US" sz="2200" b="1" i="0" u="none" strike="noStrike" cap="none" normalizeH="0" baseline="0" dirty="0" smtClean="0">
                <a:ln>
                  <a:noFill/>
                </a:ln>
                <a:solidFill>
                  <a:srgbClr val="0000FF"/>
                </a:solidFill>
                <a:effectLst/>
                <a:latin typeface="Comic Sans MS"/>
                <a:ea typeface="Times New Roman" pitchFamily="-107" charset="0"/>
                <a:cs typeface="Comic Sans MS"/>
              </a:rPr>
              <a:t>CO trends</a:t>
            </a:r>
          </a:p>
          <a:p>
            <a:pPr>
              <a:buFontTx/>
              <a:buChar char="-"/>
            </a:pPr>
            <a:r>
              <a:rPr kumimoji="0" lang="en-US" sz="1600" b="1" i="0" u="none" strike="noStrike" cap="none" normalizeH="0" baseline="0" dirty="0" smtClean="0">
                <a:ln>
                  <a:noFill/>
                </a:ln>
                <a:solidFill>
                  <a:srgbClr val="0000FF"/>
                </a:solidFill>
                <a:effectLst/>
                <a:latin typeface="Comic Sans MS"/>
                <a:ea typeface="Times New Roman" pitchFamily="-107" charset="0"/>
                <a:cs typeface="Comic Sans MS"/>
              </a:rPr>
              <a:t> recent emission (right Gaussian: red-AIRS and yellow-IASI) and </a:t>
            </a:r>
          </a:p>
          <a:p>
            <a:pPr>
              <a:buFontTx/>
              <a:buChar char="-"/>
            </a:pPr>
            <a:r>
              <a:rPr lang="en-US" sz="1600" b="1" dirty="0" smtClean="0">
                <a:solidFill>
                  <a:srgbClr val="0000FF"/>
                </a:solidFill>
                <a:latin typeface="Comic Sans MS"/>
                <a:ea typeface="Times New Roman" pitchFamily="-107" charset="0"/>
                <a:cs typeface="Comic Sans MS"/>
              </a:rPr>
              <a:t> </a:t>
            </a:r>
            <a:r>
              <a:rPr kumimoji="0" lang="en-US" sz="1600" b="1" i="0" u="none" strike="noStrike" cap="none" normalizeH="0" baseline="0" dirty="0" smtClean="0">
                <a:ln>
                  <a:noFill/>
                </a:ln>
                <a:solidFill>
                  <a:srgbClr val="0000FF"/>
                </a:solidFill>
                <a:effectLst/>
                <a:latin typeface="Comic Sans MS"/>
                <a:ea typeface="Times New Roman" pitchFamily="-107" charset="0"/>
                <a:cs typeface="Comic Sans MS"/>
              </a:rPr>
              <a:t>background (left Gaussian: blue-AIRS and cyan-IASI) </a:t>
            </a:r>
          </a:p>
        </p:txBody>
      </p:sp>
      <p:pic>
        <p:nvPicPr>
          <p:cNvPr id="8" name="Picture 7" descr="IASIvsAIRS_trend_clear_for_proposal.pdf"/>
          <p:cNvPicPr>
            <a:picLocks noChangeAspect="1"/>
          </p:cNvPicPr>
          <p:nvPr/>
        </p:nvPicPr>
        <p:blipFill>
          <a:blip r:embed="rId2"/>
          <a:srcRect l="3859" t="43073" r="15492" b="11385"/>
          <a:stretch>
            <a:fillRect/>
          </a:stretch>
        </p:blipFill>
        <p:spPr>
          <a:xfrm>
            <a:off x="1543592" y="1092663"/>
            <a:ext cx="5820836" cy="4645474"/>
          </a:xfrm>
          <a:prstGeom prst="rect">
            <a:avLst/>
          </a:prstGeom>
        </p:spPr>
      </p:pic>
      <p:sp>
        <p:nvSpPr>
          <p:cNvPr id="6" name="TextBox 5"/>
          <p:cNvSpPr txBox="1"/>
          <p:nvPr/>
        </p:nvSpPr>
        <p:spPr>
          <a:xfrm>
            <a:off x="381783" y="5738136"/>
            <a:ext cx="8200815" cy="1077218"/>
          </a:xfrm>
          <a:prstGeom prst="rect">
            <a:avLst/>
          </a:prstGeom>
          <a:noFill/>
        </p:spPr>
        <p:txBody>
          <a:bodyPr wrap="square" rtlCol="0">
            <a:spAutoFit/>
          </a:bodyPr>
          <a:lstStyle/>
          <a:p>
            <a:pPr lvl="0">
              <a:buFont typeface="Arial"/>
              <a:buChar char="•"/>
            </a:pPr>
            <a:r>
              <a:rPr lang="en-US" sz="800" dirty="0" smtClean="0">
                <a:latin typeface="Comic Sans MS"/>
                <a:cs typeface="Comic Sans MS"/>
              </a:rPr>
              <a:t>Worden, H. M., </a:t>
            </a:r>
            <a:r>
              <a:rPr lang="en-US" sz="800" dirty="0" err="1" smtClean="0">
                <a:latin typeface="Comic Sans MS"/>
                <a:cs typeface="Comic Sans MS"/>
              </a:rPr>
              <a:t>Deeter</a:t>
            </a:r>
            <a:r>
              <a:rPr lang="en-US" sz="800" dirty="0" smtClean="0">
                <a:latin typeface="Comic Sans MS"/>
                <a:cs typeface="Comic Sans MS"/>
              </a:rPr>
              <a:t>, M. N., Frankenberg, C., George, M., </a:t>
            </a:r>
            <a:r>
              <a:rPr lang="en-US" sz="800" dirty="0" err="1" smtClean="0">
                <a:latin typeface="Comic Sans MS"/>
                <a:cs typeface="Comic Sans MS"/>
              </a:rPr>
              <a:t>Nichitiu</a:t>
            </a:r>
            <a:r>
              <a:rPr lang="en-US" sz="800" dirty="0" smtClean="0">
                <a:latin typeface="Comic Sans MS"/>
                <a:cs typeface="Comic Sans MS"/>
              </a:rPr>
              <a:t>, F., Worden, J., </a:t>
            </a:r>
            <a:r>
              <a:rPr lang="en-US" sz="800" dirty="0" err="1" smtClean="0">
                <a:latin typeface="Comic Sans MS"/>
                <a:cs typeface="Comic Sans MS"/>
              </a:rPr>
              <a:t>Aben</a:t>
            </a:r>
            <a:r>
              <a:rPr lang="en-US" sz="800" dirty="0" smtClean="0">
                <a:latin typeface="Comic Sans MS"/>
                <a:cs typeface="Comic Sans MS"/>
              </a:rPr>
              <a:t>, I., Bowman, K., </a:t>
            </a:r>
            <a:r>
              <a:rPr lang="en-US" sz="800" dirty="0" err="1" smtClean="0">
                <a:latin typeface="Comic Sans MS"/>
                <a:cs typeface="Comic Sans MS"/>
              </a:rPr>
              <a:t>Clerbaux</a:t>
            </a:r>
            <a:r>
              <a:rPr lang="en-US" sz="800" dirty="0" smtClean="0">
                <a:latin typeface="Comic Sans MS"/>
                <a:cs typeface="Comic Sans MS"/>
              </a:rPr>
              <a:t>, C., </a:t>
            </a:r>
            <a:r>
              <a:rPr lang="en-US" sz="800" dirty="0" err="1" smtClean="0">
                <a:latin typeface="Comic Sans MS"/>
                <a:cs typeface="Comic Sans MS"/>
              </a:rPr>
              <a:t>Coheur</a:t>
            </a:r>
            <a:r>
              <a:rPr lang="en-US" sz="800" dirty="0" smtClean="0">
                <a:latin typeface="Comic Sans MS"/>
                <a:cs typeface="Comic Sans MS"/>
              </a:rPr>
              <a:t>, P.F., de </a:t>
            </a:r>
            <a:r>
              <a:rPr lang="en-US" sz="800" dirty="0" err="1" smtClean="0">
                <a:latin typeface="Comic Sans MS"/>
                <a:cs typeface="Comic Sans MS"/>
              </a:rPr>
              <a:t>Laat</a:t>
            </a:r>
            <a:r>
              <a:rPr lang="en-US" sz="800" dirty="0" smtClean="0">
                <a:latin typeface="Comic Sans MS"/>
                <a:cs typeface="Comic Sans MS"/>
              </a:rPr>
              <a:t>, A.T., </a:t>
            </a:r>
            <a:r>
              <a:rPr lang="en-US" sz="800" dirty="0" err="1" smtClean="0">
                <a:latin typeface="Comic Sans MS"/>
                <a:cs typeface="Comic Sans MS"/>
              </a:rPr>
              <a:t>Detweiler</a:t>
            </a:r>
            <a:r>
              <a:rPr lang="en-US" sz="800" dirty="0" smtClean="0">
                <a:latin typeface="Comic Sans MS"/>
                <a:cs typeface="Comic Sans MS"/>
              </a:rPr>
              <a:t>, J. R., Drummond, J.R., Edwards, D., Gille, J., </a:t>
            </a:r>
            <a:r>
              <a:rPr lang="en-US" sz="800" dirty="0" err="1" smtClean="0">
                <a:latin typeface="Comic Sans MS"/>
                <a:cs typeface="Comic Sans MS"/>
              </a:rPr>
              <a:t>Hurtmans</a:t>
            </a:r>
            <a:r>
              <a:rPr lang="en-US" sz="800" dirty="0" smtClean="0">
                <a:latin typeface="Comic Sans MS"/>
                <a:cs typeface="Comic Sans MS"/>
              </a:rPr>
              <a:t>, D., </a:t>
            </a:r>
            <a:r>
              <a:rPr lang="en-US" sz="800" dirty="0" err="1" smtClean="0">
                <a:latin typeface="Comic Sans MS"/>
                <a:cs typeface="Comic Sans MS"/>
              </a:rPr>
              <a:t>Luo</a:t>
            </a:r>
            <a:r>
              <a:rPr lang="en-US" sz="800" dirty="0" smtClean="0">
                <a:latin typeface="Comic Sans MS"/>
                <a:cs typeface="Comic Sans MS"/>
              </a:rPr>
              <a:t>, M., </a:t>
            </a:r>
            <a:r>
              <a:rPr lang="en-US" sz="800" dirty="0" err="1" smtClean="0">
                <a:latin typeface="Comic Sans MS"/>
                <a:cs typeface="Comic Sans MS"/>
              </a:rPr>
              <a:t>Martínez</a:t>
            </a:r>
            <a:r>
              <a:rPr lang="en-US" sz="800" dirty="0" smtClean="0">
                <a:latin typeface="Comic Sans MS"/>
                <a:cs typeface="Comic Sans MS"/>
              </a:rPr>
              <a:t>-Alonso, S., Massie1, S., Pfister1, G., Sweeney, C., Warner, J.X., 2013, Decadal Record of Satellite Carbon Monoxide Observations, Atmos. Chem. Phys., 13, 837-850, doi:10.5194/acp-13-837-2013.</a:t>
            </a:r>
          </a:p>
          <a:p>
            <a:pPr>
              <a:buFont typeface="Arial"/>
              <a:buChar char="•"/>
            </a:pPr>
            <a:r>
              <a:rPr lang="en-US" sz="800" dirty="0" smtClean="0">
                <a:latin typeface="Comic Sans MS"/>
                <a:cs typeface="Comic Sans MS"/>
              </a:rPr>
              <a:t>He, H., </a:t>
            </a:r>
            <a:r>
              <a:rPr lang="en-US" sz="800" dirty="0" err="1" smtClean="0">
                <a:latin typeface="Comic Sans MS"/>
                <a:cs typeface="Comic Sans MS"/>
              </a:rPr>
              <a:t>Stehr</a:t>
            </a:r>
            <a:r>
              <a:rPr lang="en-US" sz="800" dirty="0" smtClean="0">
                <a:latin typeface="Comic Sans MS"/>
                <a:cs typeface="Comic Sans MS"/>
              </a:rPr>
              <a:t>, J. W., </a:t>
            </a:r>
            <a:r>
              <a:rPr lang="en-US" sz="800" dirty="0" err="1" smtClean="0">
                <a:latin typeface="Comic Sans MS"/>
                <a:cs typeface="Comic Sans MS"/>
              </a:rPr>
              <a:t>Hains</a:t>
            </a:r>
            <a:r>
              <a:rPr lang="en-US" sz="800" dirty="0" smtClean="0">
                <a:latin typeface="Comic Sans MS"/>
                <a:cs typeface="Comic Sans MS"/>
              </a:rPr>
              <a:t>, J. C., </a:t>
            </a:r>
            <a:r>
              <a:rPr lang="en-US" sz="800" dirty="0" err="1" smtClean="0">
                <a:latin typeface="Comic Sans MS"/>
                <a:cs typeface="Comic Sans MS"/>
              </a:rPr>
              <a:t>Krask</a:t>
            </a:r>
            <a:r>
              <a:rPr lang="en-US" sz="800" dirty="0" smtClean="0">
                <a:latin typeface="Comic Sans MS"/>
                <a:cs typeface="Comic Sans MS"/>
              </a:rPr>
              <a:t>, D. J., Doddridge, B. G., </a:t>
            </a:r>
            <a:r>
              <a:rPr lang="en-US" sz="800" dirty="0" err="1" smtClean="0">
                <a:latin typeface="Comic Sans MS"/>
                <a:cs typeface="Comic Sans MS"/>
              </a:rPr>
              <a:t>Vinnikov</a:t>
            </a:r>
            <a:r>
              <a:rPr lang="en-US" sz="800" dirty="0" smtClean="0">
                <a:latin typeface="Comic Sans MS"/>
                <a:cs typeface="Comic Sans MS"/>
              </a:rPr>
              <a:t>, K. Y., </a:t>
            </a:r>
            <a:r>
              <a:rPr lang="en-US" sz="800" dirty="0" err="1" smtClean="0">
                <a:latin typeface="Comic Sans MS"/>
                <a:cs typeface="Comic Sans MS"/>
              </a:rPr>
              <a:t>Canty</a:t>
            </a:r>
            <a:r>
              <a:rPr lang="en-US" sz="800" dirty="0" smtClean="0">
                <a:latin typeface="Comic Sans MS"/>
                <a:cs typeface="Comic Sans MS"/>
              </a:rPr>
              <a:t>, T. P., </a:t>
            </a:r>
            <a:r>
              <a:rPr lang="en-US" sz="800" dirty="0" err="1" smtClean="0">
                <a:latin typeface="Comic Sans MS"/>
                <a:cs typeface="Comic Sans MS"/>
              </a:rPr>
              <a:t>Hosley</a:t>
            </a:r>
            <a:r>
              <a:rPr lang="en-US" sz="800" dirty="0" smtClean="0">
                <a:latin typeface="Comic Sans MS"/>
                <a:cs typeface="Comic Sans MS"/>
              </a:rPr>
              <a:t>, K. M., </a:t>
            </a:r>
            <a:r>
              <a:rPr lang="en-US" sz="800" dirty="0" err="1" smtClean="0">
                <a:latin typeface="Comic Sans MS"/>
                <a:cs typeface="Comic Sans MS"/>
              </a:rPr>
              <a:t>Salawitch</a:t>
            </a:r>
            <a:r>
              <a:rPr lang="en-US" sz="800" dirty="0" smtClean="0">
                <a:latin typeface="Comic Sans MS"/>
                <a:cs typeface="Comic Sans MS"/>
              </a:rPr>
              <a:t>, R. J., Worden, H. M., and Dickerson, R. R. (2013), Trends in emissions and concentrations of air pollutants in the lower troposphere in the Baltimore/Washington </a:t>
            </a:r>
            <a:r>
              <a:rPr lang="en-US" sz="800" dirty="0" err="1" smtClean="0">
                <a:latin typeface="Comic Sans MS"/>
                <a:cs typeface="Comic Sans MS"/>
              </a:rPr>
              <a:t>airshed</a:t>
            </a:r>
            <a:r>
              <a:rPr lang="en-US" sz="800" dirty="0" smtClean="0">
                <a:latin typeface="Comic Sans MS"/>
                <a:cs typeface="Comic Sans MS"/>
              </a:rPr>
              <a:t> from 1997 to 2011, Atmos. Chem. Phys., 13, 7859-7874, doi:10.5194/acpd-13-3135-2013.</a:t>
            </a:r>
          </a:p>
          <a:p>
            <a:pPr>
              <a:buFont typeface="Arial"/>
              <a:buChar char="•"/>
            </a:pPr>
            <a:r>
              <a:rPr lang="en-US" sz="800" dirty="0" smtClean="0">
                <a:latin typeface="Comic Sans MS"/>
                <a:cs typeface="Comic Sans MS"/>
              </a:rPr>
              <a:t>Warner, J., </a:t>
            </a:r>
            <a:r>
              <a:rPr lang="en-US" sz="800" dirty="0" err="1" smtClean="0">
                <a:latin typeface="Comic Sans MS"/>
                <a:cs typeface="Comic Sans MS"/>
              </a:rPr>
              <a:t>Carminati</a:t>
            </a:r>
            <a:r>
              <a:rPr lang="en-US" sz="800" dirty="0" smtClean="0">
                <a:latin typeface="Comic Sans MS"/>
                <a:cs typeface="Comic Sans MS"/>
              </a:rPr>
              <a:t>, F., Wei, Z., </a:t>
            </a:r>
            <a:r>
              <a:rPr lang="en-US" sz="800" dirty="0" err="1" smtClean="0">
                <a:latin typeface="Comic Sans MS"/>
                <a:cs typeface="Comic Sans MS"/>
              </a:rPr>
              <a:t>Lahoz</a:t>
            </a:r>
            <a:r>
              <a:rPr lang="en-US" sz="800" dirty="0" smtClean="0">
                <a:latin typeface="Comic Sans MS"/>
                <a:cs typeface="Comic Sans MS"/>
              </a:rPr>
              <a:t>, W., and </a:t>
            </a:r>
            <a:r>
              <a:rPr lang="en-US" sz="800" dirty="0" err="1" smtClean="0">
                <a:latin typeface="Comic Sans MS"/>
                <a:cs typeface="Comic Sans MS"/>
              </a:rPr>
              <a:t>Attié</a:t>
            </a:r>
            <a:r>
              <a:rPr lang="en-US" sz="800" dirty="0" smtClean="0">
                <a:latin typeface="Comic Sans MS"/>
                <a:cs typeface="Comic Sans MS"/>
              </a:rPr>
              <a:t>, J.-L.: Tropospheric carbon monoxide variability from AIRS under clear and cloudy conditions, Atmos. Chem. Phys., 13, 12469-12479, doi:10.5194/acp-13-12469-2013, 2013.</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0813" y="3244334"/>
            <a:ext cx="242374" cy="369332"/>
          </a:xfrm>
          <a:prstGeom prst="rect">
            <a:avLst/>
          </a:prstGeom>
        </p:spPr>
        <p:txBody>
          <a:bodyPr wrap="none">
            <a:spAutoFit/>
          </a:bodyPr>
          <a:lstStyle/>
          <a:p>
            <a:r>
              <a:rPr lang="sk-SK" dirty="0">
                <a:solidFill>
                  <a:srgbClr val="000000"/>
                </a:solidFill>
                <a:latin typeface="Times" charset="0"/>
              </a:rPr>
              <a:t> </a:t>
            </a:r>
            <a:endParaRPr lang="en-US" dirty="0"/>
          </a:p>
        </p:txBody>
      </p:sp>
      <p:pic>
        <p:nvPicPr>
          <p:cNvPr id="10" name="Picture 9" descr="F8a.pdf"/>
          <p:cNvPicPr>
            <a:picLocks noChangeAspect="1"/>
          </p:cNvPicPr>
          <p:nvPr/>
        </p:nvPicPr>
        <p:blipFill>
          <a:blip r:embed="rId2"/>
          <a:srcRect t="18115" r="5085" b="34250"/>
          <a:stretch>
            <a:fillRect/>
          </a:stretch>
        </p:blipFill>
        <p:spPr>
          <a:xfrm>
            <a:off x="594360" y="1107802"/>
            <a:ext cx="7840980" cy="2292253"/>
          </a:xfrm>
          <a:prstGeom prst="rect">
            <a:avLst/>
          </a:prstGeom>
        </p:spPr>
      </p:pic>
      <p:sp>
        <p:nvSpPr>
          <p:cNvPr id="11" name="TextBox 10"/>
          <p:cNvSpPr txBox="1"/>
          <p:nvPr/>
        </p:nvSpPr>
        <p:spPr>
          <a:xfrm>
            <a:off x="317891" y="49686"/>
            <a:ext cx="8508217" cy="954107"/>
          </a:xfrm>
          <a:prstGeom prst="rect">
            <a:avLst/>
          </a:prstGeom>
          <a:noFill/>
        </p:spPr>
        <p:txBody>
          <a:bodyPr wrap="square" rtlCol="0">
            <a:spAutoFit/>
          </a:bodyPr>
          <a:lstStyle/>
          <a:p>
            <a:pPr algn="ctr"/>
            <a:r>
              <a:rPr lang="en-US" sz="2800" b="1" dirty="0">
                <a:solidFill>
                  <a:srgbClr val="0000FF"/>
                </a:solidFill>
                <a:latin typeface="Comic Sans MS"/>
                <a:ea typeface="Times New Roman" pitchFamily="-107" charset="0"/>
                <a:cs typeface="Comic Sans MS"/>
              </a:rPr>
              <a:t>R</a:t>
            </a:r>
            <a:r>
              <a:rPr kumimoji="0" lang="en-US" sz="2800" b="1" i="0" u="none" strike="noStrike" cap="none" normalizeH="0" baseline="0" dirty="0" smtClean="0">
                <a:ln>
                  <a:noFill/>
                </a:ln>
                <a:solidFill>
                  <a:srgbClr val="0000FF"/>
                </a:solidFill>
                <a:effectLst/>
                <a:latin typeface="Comic Sans MS"/>
                <a:ea typeface="Times New Roman" pitchFamily="-107" charset="0"/>
                <a:cs typeface="Comic Sans MS"/>
              </a:rPr>
              <a:t>ecent emission from AIRS </a:t>
            </a:r>
          </a:p>
          <a:p>
            <a:pPr algn="ctr"/>
            <a:r>
              <a:rPr kumimoji="0" lang="en-US" sz="2800" b="1" i="0" u="none" strike="noStrike" cap="none" normalizeH="0" baseline="0" dirty="0" smtClean="0">
                <a:ln>
                  <a:noFill/>
                </a:ln>
                <a:solidFill>
                  <a:srgbClr val="0000FF"/>
                </a:solidFill>
                <a:effectLst/>
                <a:latin typeface="Comic Sans MS"/>
                <a:ea typeface="Times New Roman" pitchFamily="-107" charset="0"/>
                <a:cs typeface="Comic Sans MS"/>
              </a:rPr>
              <a:t>Compared</a:t>
            </a:r>
            <a:r>
              <a:rPr kumimoji="0" lang="en-US" sz="2800" b="1" i="0" u="none" strike="noStrike" cap="none" normalizeH="0" dirty="0" smtClean="0">
                <a:ln>
                  <a:noFill/>
                </a:ln>
                <a:solidFill>
                  <a:srgbClr val="0000FF"/>
                </a:solidFill>
                <a:effectLst/>
                <a:latin typeface="Comic Sans MS"/>
                <a:ea typeface="Times New Roman" pitchFamily="-107" charset="0"/>
                <a:cs typeface="Comic Sans MS"/>
              </a:rPr>
              <a:t> with </a:t>
            </a:r>
            <a:r>
              <a:rPr lang="en-US" sz="2800" b="1" dirty="0" smtClean="0">
                <a:solidFill>
                  <a:srgbClr val="0000FF"/>
                </a:solidFill>
                <a:latin typeface="Comic Sans MS"/>
                <a:ea typeface="Times New Roman" pitchFamily="-107" charset="0"/>
                <a:cs typeface="Comic Sans MS"/>
              </a:rPr>
              <a:t>standard</a:t>
            </a:r>
            <a:r>
              <a:rPr kumimoji="0" lang="en-US" sz="2800" b="1" i="0" u="none" strike="noStrike" cap="none" normalizeH="0" dirty="0" smtClean="0">
                <a:ln>
                  <a:noFill/>
                </a:ln>
                <a:solidFill>
                  <a:srgbClr val="0000FF"/>
                </a:solidFill>
                <a:effectLst/>
                <a:latin typeface="Comic Sans MS"/>
                <a:ea typeface="Times New Roman" pitchFamily="-107" charset="0"/>
                <a:cs typeface="Comic Sans MS"/>
              </a:rPr>
              <a:t> emission inventories</a:t>
            </a:r>
            <a:endParaRPr kumimoji="0" lang="en-US" sz="2800" b="1" i="0" u="none" strike="noStrike" cap="none" normalizeH="0" baseline="0" dirty="0" smtClean="0">
              <a:ln>
                <a:noFill/>
              </a:ln>
              <a:solidFill>
                <a:srgbClr val="0000FF"/>
              </a:solidFill>
              <a:effectLst/>
              <a:latin typeface="Comic Sans MS"/>
              <a:ea typeface="Times New Roman" pitchFamily="-107" charset="0"/>
              <a:cs typeface="Comic Sans MS"/>
            </a:endParaRPr>
          </a:p>
        </p:txBody>
      </p:sp>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225" y="3504064"/>
            <a:ext cx="7179550" cy="335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975864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439"/>
            <a:ext cx="8229600" cy="1143000"/>
          </a:xfrm>
        </p:spPr>
        <p:txBody>
          <a:bodyPr>
            <a:noAutofit/>
          </a:bodyPr>
          <a:lstStyle/>
          <a:p>
            <a:r>
              <a:rPr lang="en-US" sz="3200" b="1" dirty="0" smtClean="0">
                <a:solidFill>
                  <a:srgbClr val="0000FF"/>
                </a:solidFill>
                <a:latin typeface="Comic Sans MS"/>
                <a:cs typeface="Comic Sans MS"/>
              </a:rPr>
              <a:t>Implications of separating fresh emissions from the background</a:t>
            </a:r>
            <a:endParaRPr lang="en-US" sz="3200" b="1" dirty="0">
              <a:solidFill>
                <a:srgbClr val="0000FF"/>
              </a:solidFill>
              <a:latin typeface="Comic Sans MS"/>
              <a:cs typeface="Comic Sans MS"/>
            </a:endParaRPr>
          </a:p>
        </p:txBody>
      </p:sp>
      <p:pic>
        <p:nvPicPr>
          <p:cNvPr id="4" name="Content Placeholder 3" descr="North_America_hist_20060304_G190_wi.pdf"/>
          <p:cNvPicPr>
            <a:picLocks noGrp="1" noChangeAspect="1"/>
          </p:cNvPicPr>
          <p:nvPr>
            <p:ph idx="1"/>
          </p:nvPr>
        </p:nvPicPr>
        <p:blipFill>
          <a:blip r:embed="rId2"/>
          <a:srcRect l="6193" t="15068" r="9591" b="10110"/>
          <a:stretch>
            <a:fillRect/>
          </a:stretch>
        </p:blipFill>
        <p:spPr>
          <a:xfrm>
            <a:off x="893657" y="1684257"/>
            <a:ext cx="7535986" cy="5173743"/>
          </a:xfr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62325"/>
            <a:ext cx="9143999" cy="1500775"/>
          </a:xfrm>
        </p:spPr>
        <p:txBody>
          <a:bodyPr>
            <a:normAutofit fontScale="90000"/>
          </a:bodyPr>
          <a:lstStyle/>
          <a:p>
            <a:r>
              <a:rPr lang="en-US" sz="3200" b="1" dirty="0" smtClean="0">
                <a:solidFill>
                  <a:srgbClr val="0000FF"/>
                </a:solidFill>
                <a:latin typeface="Comic Sans MS"/>
                <a:cs typeface="Comic Sans MS"/>
              </a:rPr>
              <a:t>Ammonia (NH</a:t>
            </a:r>
            <a:r>
              <a:rPr lang="en-US" sz="3200" b="1" baseline="-25000" dirty="0" smtClean="0">
                <a:solidFill>
                  <a:srgbClr val="0000FF"/>
                </a:solidFill>
                <a:latin typeface="Comic Sans MS"/>
                <a:cs typeface="Comic Sans MS"/>
              </a:rPr>
              <a:t>3</a:t>
            </a:r>
            <a:r>
              <a:rPr lang="en-US" sz="3200" b="1" dirty="0" smtClean="0">
                <a:solidFill>
                  <a:srgbClr val="0000FF"/>
                </a:solidFill>
                <a:latin typeface="Comic Sans MS"/>
                <a:cs typeface="Comic Sans MS"/>
              </a:rPr>
              <a:t>) Distributions </a:t>
            </a:r>
            <a:br>
              <a:rPr lang="en-US" sz="3200" b="1" dirty="0" smtClean="0">
                <a:solidFill>
                  <a:srgbClr val="0000FF"/>
                </a:solidFill>
                <a:latin typeface="Comic Sans MS"/>
                <a:cs typeface="Comic Sans MS"/>
              </a:rPr>
            </a:br>
            <a:r>
              <a:rPr lang="en-US" sz="3200" b="1" dirty="0" smtClean="0">
                <a:solidFill>
                  <a:srgbClr val="0000FF"/>
                </a:solidFill>
                <a:latin typeface="Comic Sans MS"/>
                <a:cs typeface="Comic Sans MS"/>
              </a:rPr>
              <a:t>and Recent Trends </a:t>
            </a:r>
            <a:r>
              <a:rPr lang="en-US" sz="3200" b="1" dirty="0">
                <a:solidFill>
                  <a:srgbClr val="0000FF"/>
                </a:solidFill>
                <a:latin typeface="Comic Sans MS"/>
                <a:cs typeface="Comic Sans MS"/>
              </a:rPr>
              <a:t/>
            </a:r>
            <a:br>
              <a:rPr lang="en-US" sz="3200" b="1" dirty="0">
                <a:solidFill>
                  <a:srgbClr val="0000FF"/>
                </a:solidFill>
                <a:latin typeface="Comic Sans MS"/>
                <a:cs typeface="Comic Sans MS"/>
              </a:rPr>
            </a:br>
            <a:r>
              <a:rPr lang="en-US" sz="3200" b="1" dirty="0" smtClean="0">
                <a:solidFill>
                  <a:srgbClr val="0000FF"/>
                </a:solidFill>
                <a:latin typeface="Comic Sans MS"/>
                <a:cs typeface="Comic Sans MS"/>
              </a:rPr>
              <a:t>by 14-year AIRS Measurements</a:t>
            </a:r>
            <a:endParaRPr lang="en-US" sz="3200" b="1" dirty="0">
              <a:solidFill>
                <a:srgbClr val="0000FF"/>
              </a:solidFill>
              <a:latin typeface="Comic Sans MS"/>
              <a:cs typeface="Comic Sans MS"/>
            </a:endParaRPr>
          </a:p>
        </p:txBody>
      </p:sp>
      <p:sp>
        <p:nvSpPr>
          <p:cNvPr id="3" name="Subtitle 2"/>
          <p:cNvSpPr>
            <a:spLocks noGrp="1"/>
          </p:cNvSpPr>
          <p:nvPr>
            <p:ph type="subTitle" idx="1"/>
          </p:nvPr>
        </p:nvSpPr>
        <p:spPr>
          <a:xfrm>
            <a:off x="707151" y="2261621"/>
            <a:ext cx="7892839" cy="2295653"/>
          </a:xfrm>
        </p:spPr>
        <p:txBody>
          <a:bodyPr>
            <a:normAutofit/>
          </a:bodyPr>
          <a:lstStyle/>
          <a:p>
            <a:r>
              <a:rPr lang="en-US" sz="1600" dirty="0" smtClean="0">
                <a:latin typeface="Comic Sans MS"/>
                <a:cs typeface="Comic Sans MS"/>
              </a:rPr>
              <a:t>J. X. Warner</a:t>
            </a:r>
            <a:r>
              <a:rPr lang="en-US" sz="1600" baseline="30000" dirty="0" smtClean="0">
                <a:latin typeface="Comic Sans MS"/>
                <a:cs typeface="Comic Sans MS"/>
              </a:rPr>
              <a:t>1</a:t>
            </a:r>
            <a:r>
              <a:rPr lang="en-US" sz="1600" dirty="0" smtClean="0">
                <a:latin typeface="Comic Sans MS"/>
                <a:cs typeface="Comic Sans MS"/>
              </a:rPr>
              <a:t>, Z. Wei</a:t>
            </a:r>
            <a:r>
              <a:rPr lang="en-US" sz="1600" baseline="30000" dirty="0" smtClean="0">
                <a:latin typeface="Comic Sans MS"/>
                <a:cs typeface="Comic Sans MS"/>
              </a:rPr>
              <a:t>1</a:t>
            </a:r>
            <a:r>
              <a:rPr lang="en-US" sz="1600" dirty="0" smtClean="0">
                <a:latin typeface="Comic Sans MS"/>
                <a:cs typeface="Comic Sans MS"/>
              </a:rPr>
              <a:t>, </a:t>
            </a:r>
            <a:r>
              <a:rPr lang="en-US" sz="1600" dirty="0">
                <a:latin typeface="Comic Sans MS"/>
                <a:cs typeface="Comic Sans MS"/>
              </a:rPr>
              <a:t>R. R. Dickerson</a:t>
            </a:r>
            <a:r>
              <a:rPr lang="en-US" sz="1600" baseline="30000" dirty="0">
                <a:latin typeface="Comic Sans MS"/>
                <a:cs typeface="Comic Sans MS"/>
              </a:rPr>
              <a:t>1</a:t>
            </a:r>
            <a:r>
              <a:rPr lang="en-US" sz="1600" dirty="0">
                <a:latin typeface="Comic Sans MS"/>
                <a:cs typeface="Comic Sans MS"/>
              </a:rPr>
              <a:t>, L</a:t>
            </a:r>
            <a:r>
              <a:rPr lang="en-US" sz="1600" dirty="0" smtClean="0">
                <a:latin typeface="Comic Sans MS"/>
                <a:cs typeface="Comic Sans MS"/>
              </a:rPr>
              <a:t>. L. Strow</a:t>
            </a:r>
            <a:r>
              <a:rPr lang="en-US" sz="1600" baseline="30000" dirty="0" smtClean="0">
                <a:latin typeface="Comic Sans MS"/>
                <a:cs typeface="Comic Sans MS"/>
              </a:rPr>
              <a:t>2</a:t>
            </a:r>
            <a:r>
              <a:rPr lang="en-US" sz="1600" dirty="0" smtClean="0">
                <a:latin typeface="Comic Sans MS"/>
                <a:cs typeface="Comic Sans MS"/>
              </a:rPr>
              <a:t>, J. B. Nowak</a:t>
            </a:r>
            <a:r>
              <a:rPr lang="en-US" sz="1600" baseline="30000" dirty="0" smtClean="0">
                <a:latin typeface="Comic Sans MS"/>
                <a:cs typeface="Comic Sans MS"/>
              </a:rPr>
              <a:t>3</a:t>
            </a:r>
          </a:p>
          <a:p>
            <a:r>
              <a:rPr lang="en-US" sz="1600" dirty="0" smtClean="0">
                <a:latin typeface="Comic Sans MS"/>
                <a:cs typeface="Comic Sans MS"/>
              </a:rPr>
              <a:t>Y. Wang</a:t>
            </a:r>
            <a:r>
              <a:rPr lang="en-US" sz="1600" baseline="30000" dirty="0" smtClean="0">
                <a:latin typeface="Comic Sans MS"/>
                <a:cs typeface="Comic Sans MS"/>
              </a:rPr>
              <a:t>4</a:t>
            </a:r>
            <a:r>
              <a:rPr lang="en-US" sz="1600" dirty="0" smtClean="0">
                <a:latin typeface="Comic Sans MS"/>
                <a:cs typeface="Comic Sans MS"/>
              </a:rPr>
              <a:t>, Q. Liang</a:t>
            </a:r>
            <a:r>
              <a:rPr lang="en-US" sz="1600" baseline="30000" dirty="0" smtClean="0">
                <a:latin typeface="Comic Sans MS"/>
                <a:cs typeface="Comic Sans MS"/>
              </a:rPr>
              <a:t>5, 6</a:t>
            </a:r>
          </a:p>
          <a:p>
            <a:endParaRPr lang="en-US" sz="1600" baseline="30000" dirty="0" smtClean="0">
              <a:latin typeface="Comic Sans MS"/>
              <a:cs typeface="Comic Sans MS"/>
            </a:endParaRPr>
          </a:p>
          <a:p>
            <a:pPr algn="l"/>
            <a:r>
              <a:rPr lang="en-US" sz="1200" baseline="30000" dirty="0" smtClean="0">
                <a:latin typeface="Comic Sans MS"/>
                <a:cs typeface="Comic Sans MS"/>
              </a:rPr>
              <a:t>1 </a:t>
            </a:r>
            <a:r>
              <a:rPr lang="en-US" sz="1200" dirty="0" smtClean="0">
                <a:latin typeface="Comic Sans MS"/>
                <a:cs typeface="Comic Sans MS"/>
              </a:rPr>
              <a:t>Dept. of Atmospheric and Oceanic Science, UMCP, College Park, MD, U.S.A. </a:t>
            </a:r>
          </a:p>
          <a:p>
            <a:pPr algn="l"/>
            <a:r>
              <a:rPr lang="en-US" sz="1200" baseline="30000" dirty="0" smtClean="0">
                <a:latin typeface="Comic Sans MS"/>
                <a:cs typeface="Comic Sans MS"/>
              </a:rPr>
              <a:t>2 </a:t>
            </a:r>
            <a:r>
              <a:rPr lang="en-US" sz="1200" dirty="0" smtClean="0">
                <a:latin typeface="Comic Sans MS"/>
                <a:cs typeface="Comic Sans MS"/>
              </a:rPr>
              <a:t>Dept. of Physics and JCET, UMBC, Baltimore, MD, U.S.A. </a:t>
            </a:r>
          </a:p>
          <a:p>
            <a:pPr algn="l"/>
            <a:r>
              <a:rPr lang="en-US" sz="1200" baseline="30000" dirty="0" smtClean="0">
                <a:latin typeface="Comic Sans MS"/>
                <a:cs typeface="Comic Sans MS"/>
              </a:rPr>
              <a:t>3 </a:t>
            </a:r>
            <a:r>
              <a:rPr lang="en-US" sz="1200" dirty="0" smtClean="0">
                <a:latin typeface="Comic Sans MS"/>
                <a:cs typeface="Comic Sans MS"/>
              </a:rPr>
              <a:t>Aerodyne Research, INC</a:t>
            </a:r>
          </a:p>
          <a:p>
            <a:pPr algn="l"/>
            <a:r>
              <a:rPr lang="en-US" sz="1200" baseline="30000" dirty="0" smtClean="0">
                <a:latin typeface="Comic Sans MS" charset="0"/>
                <a:ea typeface="Comic Sans MS" charset="0"/>
                <a:cs typeface="Comic Sans MS" charset="0"/>
              </a:rPr>
              <a:t>4 </a:t>
            </a:r>
            <a:r>
              <a:rPr lang="en-US" sz="1200" dirty="0" smtClean="0">
                <a:latin typeface="Comic Sans MS" charset="0"/>
                <a:ea typeface="Comic Sans MS" charset="0"/>
                <a:cs typeface="Comic Sans MS" charset="0"/>
              </a:rPr>
              <a:t>Department </a:t>
            </a:r>
            <a:r>
              <a:rPr lang="en-US" sz="1200" dirty="0">
                <a:latin typeface="Comic Sans MS" charset="0"/>
                <a:ea typeface="Comic Sans MS" charset="0"/>
                <a:cs typeface="Comic Sans MS" charset="0"/>
              </a:rPr>
              <a:t>of Earth and Atmospheric Sciences, University of </a:t>
            </a:r>
            <a:r>
              <a:rPr lang="en-US" sz="1200" dirty="0" smtClean="0">
                <a:latin typeface="Comic Sans MS" charset="0"/>
                <a:ea typeface="Comic Sans MS" charset="0"/>
                <a:cs typeface="Comic Sans MS" charset="0"/>
              </a:rPr>
              <a:t>Houston</a:t>
            </a:r>
          </a:p>
          <a:p>
            <a:pPr algn="l"/>
            <a:r>
              <a:rPr lang="en-US" sz="1200" baseline="30000" dirty="0" smtClean="0">
                <a:latin typeface="Comic Sans MS" charset="0"/>
                <a:ea typeface="Comic Sans MS" charset="0"/>
                <a:cs typeface="Comic Sans MS" charset="0"/>
              </a:rPr>
              <a:t>5 </a:t>
            </a:r>
            <a:r>
              <a:rPr lang="en-US" sz="1200" dirty="0" smtClean="0">
                <a:latin typeface="Comic Sans MS" charset="0"/>
                <a:ea typeface="Comic Sans MS" charset="0"/>
                <a:cs typeface="Comic Sans MS" charset="0"/>
              </a:rPr>
              <a:t>NASA </a:t>
            </a:r>
            <a:r>
              <a:rPr lang="en-US" sz="1200" dirty="0">
                <a:latin typeface="Comic Sans MS" charset="0"/>
                <a:ea typeface="Comic Sans MS" charset="0"/>
                <a:cs typeface="Comic Sans MS" charset="0"/>
              </a:rPr>
              <a:t>Goddard Space Flight Center, Atmospheric Chemistry and Dynamics, Greenbelt, MD, U.S.A.</a:t>
            </a:r>
          </a:p>
          <a:p>
            <a:pPr algn="l"/>
            <a:r>
              <a:rPr lang="en-US" sz="1200" baseline="30000" dirty="0" smtClean="0">
                <a:latin typeface="Comic Sans MS" charset="0"/>
                <a:ea typeface="Comic Sans MS" charset="0"/>
                <a:cs typeface="Comic Sans MS" charset="0"/>
              </a:rPr>
              <a:t>6 </a:t>
            </a:r>
            <a:r>
              <a:rPr lang="en-US" sz="1200" dirty="0" smtClean="0">
                <a:latin typeface="Comic Sans MS" charset="0"/>
                <a:ea typeface="Comic Sans MS" charset="0"/>
                <a:cs typeface="Comic Sans MS" charset="0"/>
              </a:rPr>
              <a:t>Universities </a:t>
            </a:r>
            <a:r>
              <a:rPr lang="en-US" sz="1200" dirty="0">
                <a:latin typeface="Comic Sans MS" charset="0"/>
                <a:ea typeface="Comic Sans MS" charset="0"/>
                <a:cs typeface="Comic Sans MS" charset="0"/>
              </a:rPr>
              <a:t>Space Research Association, GESTAR, Columbia, MD, </a:t>
            </a:r>
            <a:r>
              <a:rPr lang="en-US" sz="1200" dirty="0" smtClean="0">
                <a:latin typeface="Comic Sans MS" charset="0"/>
                <a:ea typeface="Comic Sans MS" charset="0"/>
                <a:cs typeface="Comic Sans MS" charset="0"/>
              </a:rPr>
              <a:t>U.S.A. </a:t>
            </a:r>
            <a:endParaRPr lang="en-US" sz="1200" dirty="0">
              <a:latin typeface="Comic Sans MS" charset="0"/>
              <a:ea typeface="Comic Sans MS" charset="0"/>
              <a:cs typeface="Comic Sans MS" charset="0"/>
            </a:endParaRPr>
          </a:p>
        </p:txBody>
      </p:sp>
      <p:sp>
        <p:nvSpPr>
          <p:cNvPr id="4" name="TextBox 3"/>
          <p:cNvSpPr txBox="1"/>
          <p:nvPr/>
        </p:nvSpPr>
        <p:spPr>
          <a:xfrm>
            <a:off x="707151" y="4855796"/>
            <a:ext cx="7977283" cy="1815882"/>
          </a:xfrm>
          <a:prstGeom prst="rect">
            <a:avLst/>
          </a:prstGeom>
          <a:noFill/>
        </p:spPr>
        <p:txBody>
          <a:bodyPr wrap="square" rtlCol="0">
            <a:spAutoFit/>
          </a:bodyPr>
          <a:lstStyle/>
          <a:p>
            <a:pPr>
              <a:tabLst>
                <a:tab pos="115888" algn="l"/>
              </a:tabLst>
            </a:pPr>
            <a:r>
              <a:rPr lang="en-US" sz="1400" dirty="0" smtClean="0">
                <a:latin typeface="Comic Sans MS"/>
                <a:cs typeface="Comic Sans MS"/>
              </a:rPr>
              <a:t>*	Published in ACP</a:t>
            </a:r>
            <a:r>
              <a:rPr lang="en-US" sz="1400" dirty="0" smtClean="0">
                <a:solidFill>
                  <a:srgbClr val="FF0000"/>
                </a:solidFill>
                <a:latin typeface="Comic Sans MS"/>
                <a:cs typeface="Comic Sans MS"/>
              </a:rPr>
              <a:t>: </a:t>
            </a:r>
            <a:r>
              <a:rPr lang="en-US" sz="1400" b="1" dirty="0" smtClean="0">
                <a:solidFill>
                  <a:srgbClr val="FF0000"/>
                </a:solidFill>
                <a:latin typeface="Comic Sans MS"/>
                <a:cs typeface="Comic Sans MS"/>
              </a:rPr>
              <a:t>The </a:t>
            </a:r>
            <a:r>
              <a:rPr lang="en-US" sz="1400" b="1" dirty="0">
                <a:solidFill>
                  <a:srgbClr val="FF0000"/>
                </a:solidFill>
                <a:latin typeface="Comic Sans MS"/>
                <a:cs typeface="Comic Sans MS"/>
              </a:rPr>
              <a:t>Global Tropospheric Ammonia Distribution as seen in the </a:t>
            </a:r>
            <a:r>
              <a:rPr lang="en-US" sz="1400" b="1" dirty="0" smtClean="0">
                <a:solidFill>
                  <a:srgbClr val="FF0000"/>
                </a:solidFill>
                <a:latin typeface="Comic Sans MS"/>
                <a:cs typeface="Comic Sans MS"/>
              </a:rPr>
              <a:t>13</a:t>
            </a:r>
            <a:r>
              <a:rPr lang="en-US" sz="1400" b="1" dirty="0">
                <a:solidFill>
                  <a:srgbClr val="FF0000"/>
                </a:solidFill>
                <a:latin typeface="Comic Sans MS"/>
                <a:cs typeface="Comic Sans MS"/>
              </a:rPr>
              <a:t>-year </a:t>
            </a:r>
            <a:endParaRPr lang="en-US" sz="1400" b="1" dirty="0" smtClean="0">
              <a:solidFill>
                <a:srgbClr val="FF0000"/>
              </a:solidFill>
              <a:latin typeface="Comic Sans MS"/>
              <a:cs typeface="Comic Sans MS"/>
            </a:endParaRPr>
          </a:p>
          <a:p>
            <a:pPr>
              <a:tabLst>
                <a:tab pos="115888" algn="l"/>
              </a:tabLst>
            </a:pPr>
            <a:r>
              <a:rPr lang="en-US" sz="1400" b="1" dirty="0">
                <a:solidFill>
                  <a:srgbClr val="FF0000"/>
                </a:solidFill>
                <a:latin typeface="Comic Sans MS"/>
                <a:cs typeface="Comic Sans MS"/>
              </a:rPr>
              <a:t> </a:t>
            </a:r>
            <a:r>
              <a:rPr lang="en-US" sz="1400" b="1" dirty="0" smtClean="0">
                <a:solidFill>
                  <a:srgbClr val="FF0000"/>
                </a:solidFill>
                <a:latin typeface="Comic Sans MS"/>
                <a:cs typeface="Comic Sans MS"/>
              </a:rPr>
              <a:t>AIRS Measurement Record</a:t>
            </a:r>
          </a:p>
          <a:p>
            <a:pPr>
              <a:tabLst>
                <a:tab pos="115888" algn="l"/>
              </a:tabLst>
            </a:pPr>
            <a:endParaRPr lang="en-US" sz="1400" b="1" dirty="0" smtClean="0">
              <a:solidFill>
                <a:srgbClr val="800000"/>
              </a:solidFill>
              <a:latin typeface="Comic Sans MS"/>
              <a:cs typeface="Comic Sans MS"/>
            </a:endParaRPr>
          </a:p>
          <a:p>
            <a:r>
              <a:rPr lang="en-US" sz="1400" dirty="0" smtClean="0">
                <a:latin typeface="Comic Sans MS"/>
                <a:cs typeface="Comic Sans MS"/>
              </a:rPr>
              <a:t>* Published in GRL</a:t>
            </a:r>
            <a:r>
              <a:rPr lang="en-US" sz="1400" b="1" dirty="0" smtClean="0">
                <a:solidFill>
                  <a:srgbClr val="FF0000"/>
                </a:solidFill>
                <a:latin typeface="Comic Sans MS" charset="0"/>
                <a:ea typeface="Comic Sans MS" charset="0"/>
                <a:cs typeface="Comic Sans MS" charset="0"/>
              </a:rPr>
              <a:t>: </a:t>
            </a:r>
            <a:r>
              <a:rPr lang="en-US" sz="1400" b="1" dirty="0">
                <a:solidFill>
                  <a:srgbClr val="FF0000"/>
                </a:solidFill>
                <a:latin typeface="Comic Sans MS" charset="0"/>
                <a:ea typeface="Comic Sans MS" charset="0"/>
                <a:cs typeface="Comic Sans MS" charset="0"/>
              </a:rPr>
              <a:t>Increased </a:t>
            </a:r>
            <a:r>
              <a:rPr lang="en-US" sz="1400" b="1" dirty="0" smtClean="0">
                <a:solidFill>
                  <a:srgbClr val="FF0000"/>
                </a:solidFill>
                <a:latin typeface="Comic Sans MS" charset="0"/>
                <a:ea typeface="Comic Sans MS" charset="0"/>
                <a:cs typeface="Comic Sans MS" charset="0"/>
              </a:rPr>
              <a:t>Atmospheric Ammonia </a:t>
            </a:r>
            <a:r>
              <a:rPr lang="en-US" sz="1400" b="1" dirty="0">
                <a:solidFill>
                  <a:srgbClr val="FF0000"/>
                </a:solidFill>
                <a:latin typeface="Comic Sans MS" charset="0"/>
                <a:ea typeface="Comic Sans MS" charset="0"/>
                <a:cs typeface="Comic Sans MS" charset="0"/>
              </a:rPr>
              <a:t>over the </a:t>
            </a:r>
            <a:r>
              <a:rPr lang="en-US" sz="1400" b="1" dirty="0" smtClean="0">
                <a:solidFill>
                  <a:srgbClr val="FF0000"/>
                </a:solidFill>
                <a:latin typeface="Comic Sans MS" charset="0"/>
                <a:ea typeface="Comic Sans MS" charset="0"/>
                <a:cs typeface="Comic Sans MS" charset="0"/>
              </a:rPr>
              <a:t>World’s Major Agricultural Areas Detected </a:t>
            </a:r>
            <a:r>
              <a:rPr lang="en-US" sz="1400" b="1" dirty="0">
                <a:solidFill>
                  <a:srgbClr val="FF0000"/>
                </a:solidFill>
                <a:latin typeface="Comic Sans MS" charset="0"/>
                <a:ea typeface="Comic Sans MS" charset="0"/>
                <a:cs typeface="Comic Sans MS" charset="0"/>
              </a:rPr>
              <a:t>from </a:t>
            </a:r>
            <a:r>
              <a:rPr lang="en-US" sz="1400" b="1" dirty="0" smtClean="0">
                <a:solidFill>
                  <a:srgbClr val="FF0000"/>
                </a:solidFill>
                <a:latin typeface="Comic Sans MS" charset="0"/>
                <a:ea typeface="Comic Sans MS" charset="0"/>
                <a:cs typeface="Comic Sans MS" charset="0"/>
              </a:rPr>
              <a:t>Space</a:t>
            </a:r>
          </a:p>
          <a:p>
            <a:endParaRPr lang="en-US" sz="1400" b="1" dirty="0">
              <a:solidFill>
                <a:srgbClr val="800000"/>
              </a:solidFill>
              <a:latin typeface="Comic Sans MS" charset="0"/>
              <a:ea typeface="Comic Sans MS" charset="0"/>
              <a:cs typeface="Comic Sans MS" charset="0"/>
            </a:endParaRPr>
          </a:p>
          <a:p>
            <a:pPr>
              <a:tabLst>
                <a:tab pos="115888" algn="l"/>
              </a:tabLst>
            </a:pPr>
            <a:r>
              <a:rPr lang="en-US" sz="1400" dirty="0" smtClean="0">
                <a:latin typeface="Comic Sans MS"/>
                <a:cs typeface="Comic Sans MS"/>
              </a:rPr>
              <a:t>* Funded by NASA’s The Science of Terra and Aqua Program (NNX11AG39G)</a:t>
            </a:r>
            <a:r>
              <a:rPr lang="en-US" sz="1400" dirty="0" smtClean="0">
                <a:latin typeface="Comic Sans MS" pitchFamily="-84" charset="0"/>
                <a:ea typeface="Comic Sans MS" pitchFamily="-84" charset="0"/>
                <a:cs typeface="Comic Sans MS" pitchFamily="-84" charset="0"/>
              </a:rPr>
              <a:t>, the  </a:t>
            </a:r>
          </a:p>
          <a:p>
            <a:pPr>
              <a:tabLst>
                <a:tab pos="115888" algn="l"/>
              </a:tabLst>
            </a:pPr>
            <a:r>
              <a:rPr lang="en-US" sz="1400" dirty="0" smtClean="0">
                <a:latin typeface="Comic Sans MS" pitchFamily="-84" charset="0"/>
                <a:ea typeface="Comic Sans MS" pitchFamily="-84" charset="0"/>
                <a:cs typeface="Comic Sans MS" pitchFamily="-84" charset="0"/>
              </a:rPr>
              <a:t>   Atmospheric Composition Program (NNX07AM45G), and SCIS (NNX16AQ67G).</a:t>
            </a:r>
            <a:endParaRPr lang="en-US" sz="1400" dirty="0">
              <a:latin typeface="Comic Sans MS"/>
              <a:cs typeface="Comic Sans MS"/>
            </a:endParaRPr>
          </a:p>
        </p:txBody>
      </p:sp>
    </p:spTree>
    <p:extLst>
      <p:ext uri="{BB962C8B-B14F-4D97-AF65-F5344CB8AC3E}">
        <p14:creationId xmlns:p14="http://schemas.microsoft.com/office/powerpoint/2010/main" val="80052062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2400" y="152400"/>
            <a:ext cx="4619262" cy="6424246"/>
          </a:xfrm>
          <a:prstGeom prst="rect">
            <a:avLst/>
          </a:prstGeom>
        </p:spPr>
      </p:pic>
      <p:pic>
        <p:nvPicPr>
          <p:cNvPr id="5" name="Picture 4"/>
          <p:cNvPicPr>
            <a:picLocks noChangeAspect="1"/>
          </p:cNvPicPr>
          <p:nvPr/>
        </p:nvPicPr>
        <p:blipFill>
          <a:blip r:embed="rId3"/>
          <a:stretch>
            <a:fillRect/>
          </a:stretch>
        </p:blipFill>
        <p:spPr>
          <a:xfrm>
            <a:off x="4670702" y="11723"/>
            <a:ext cx="4473298" cy="6858000"/>
          </a:xfrm>
          <a:prstGeom prst="rect">
            <a:avLst/>
          </a:prstGeom>
        </p:spPr>
      </p:pic>
    </p:spTree>
    <p:extLst>
      <p:ext uri="{BB962C8B-B14F-4D97-AF65-F5344CB8AC3E}">
        <p14:creationId xmlns:p14="http://schemas.microsoft.com/office/powerpoint/2010/main" val="365146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808" y="0"/>
            <a:ext cx="8229600" cy="1143000"/>
          </a:xfrm>
        </p:spPr>
        <p:txBody>
          <a:bodyPr>
            <a:normAutofit/>
          </a:bodyPr>
          <a:lstStyle/>
          <a:p>
            <a:r>
              <a:rPr lang="en-US" sz="3600" b="1" dirty="0" smtClean="0">
                <a:solidFill>
                  <a:srgbClr val="0000FF"/>
                </a:solidFill>
                <a:latin typeface="Big Caslon Medium" charset="0"/>
                <a:ea typeface="Big Caslon Medium" charset="0"/>
                <a:cs typeface="Big Caslon Medium" charset="0"/>
              </a:rPr>
              <a:t>Satellite Orbits</a:t>
            </a:r>
            <a:endParaRPr lang="en-US" sz="3600" b="1" dirty="0">
              <a:solidFill>
                <a:srgbClr val="0000FF"/>
              </a:solidFill>
              <a:latin typeface="Big Caslon Medium" charset="0"/>
              <a:ea typeface="Big Caslon Medium" charset="0"/>
              <a:cs typeface="Big Caslon Medium" charset="0"/>
            </a:endParaRPr>
          </a:p>
        </p:txBody>
      </p:sp>
      <p:pic>
        <p:nvPicPr>
          <p:cNvPr id="7" name="Picture 6" descr="satellite_orbits.png"/>
          <p:cNvPicPr>
            <a:picLocks noChangeAspect="1"/>
          </p:cNvPicPr>
          <p:nvPr/>
        </p:nvPicPr>
        <p:blipFill>
          <a:blip r:embed="rId2"/>
          <a:stretch>
            <a:fillRect/>
          </a:stretch>
        </p:blipFill>
        <p:spPr>
          <a:xfrm>
            <a:off x="1563219" y="1049304"/>
            <a:ext cx="5867908" cy="2792217"/>
          </a:xfrm>
          <a:prstGeom prst="rect">
            <a:avLst/>
          </a:prstGeom>
        </p:spPr>
      </p:pic>
      <p:sp>
        <p:nvSpPr>
          <p:cNvPr id="9" name="TextBox 8"/>
          <p:cNvSpPr txBox="1"/>
          <p:nvPr/>
        </p:nvSpPr>
        <p:spPr>
          <a:xfrm>
            <a:off x="333124" y="3841521"/>
            <a:ext cx="8508284" cy="2862322"/>
          </a:xfrm>
          <a:prstGeom prst="rect">
            <a:avLst/>
          </a:prstGeom>
          <a:noFill/>
        </p:spPr>
        <p:txBody>
          <a:bodyPr wrap="square" rtlCol="0">
            <a:spAutoFit/>
          </a:bodyPr>
          <a:lstStyle/>
          <a:p>
            <a:pPr marL="111125" indent="-111125"/>
            <a:r>
              <a:rPr lang="en-US" sz="1200" dirty="0" smtClean="0">
                <a:latin typeface="Arial Unicode MS"/>
                <a:cs typeface="Arial Unicode MS"/>
              </a:rPr>
              <a:t>There are different types of orbits around the Earth of varying sizes and each is used for a particular objective: </a:t>
            </a:r>
          </a:p>
          <a:p>
            <a:pPr marL="111125" indent="-111125"/>
            <a:r>
              <a:rPr lang="en-US" sz="1200" dirty="0" smtClean="0">
                <a:latin typeface="Arial Unicode MS"/>
                <a:cs typeface="Arial Unicode MS"/>
                <a:hlinkClick r:id="rId3"/>
              </a:rPr>
              <a:t>http://www.wisedude.com/science_engineering/satellites.htm</a:t>
            </a:r>
            <a:endParaRPr lang="en-US" sz="1200" dirty="0" smtClean="0">
              <a:latin typeface="Arial Unicode MS"/>
              <a:cs typeface="Arial Unicode MS"/>
            </a:endParaRPr>
          </a:p>
          <a:p>
            <a:pPr marL="111125" indent="-111125"/>
            <a:endParaRPr lang="en-US" sz="1200" dirty="0" smtClean="0">
              <a:latin typeface="Arial Unicode MS"/>
              <a:cs typeface="Arial Unicode MS"/>
            </a:endParaRPr>
          </a:p>
          <a:p>
            <a:pPr marL="457200" indent="-223838">
              <a:buFont typeface="Arial"/>
              <a:buChar char="•"/>
            </a:pPr>
            <a:r>
              <a:rPr lang="en-US" sz="1200" dirty="0" smtClean="0">
                <a:latin typeface="Arial Unicode MS"/>
                <a:cs typeface="Arial Unicode MS"/>
              </a:rPr>
              <a:t>The </a:t>
            </a:r>
            <a:r>
              <a:rPr lang="en-US" sz="1200" b="1" dirty="0" smtClean="0">
                <a:solidFill>
                  <a:srgbClr val="0000FF"/>
                </a:solidFill>
                <a:latin typeface="Arial Unicode MS"/>
                <a:cs typeface="Arial Unicode MS"/>
              </a:rPr>
              <a:t>Eccentric orbit </a:t>
            </a:r>
            <a:r>
              <a:rPr lang="en-US" sz="1200" dirty="0" smtClean="0">
                <a:latin typeface="Arial Unicode MS"/>
                <a:cs typeface="Arial Unicode MS"/>
              </a:rPr>
              <a:t>holds a satellite that measures the Earth's magnetic and electric fields. This orbit is conducive for this purpose, since the satellite can obtain measurements at different distances from Earth.</a:t>
            </a:r>
          </a:p>
          <a:p>
            <a:pPr marL="457200" indent="-223838"/>
            <a:endParaRPr lang="en-US" sz="1200" dirty="0" smtClean="0">
              <a:latin typeface="Arial Unicode MS"/>
              <a:cs typeface="Arial Unicode MS"/>
            </a:endParaRPr>
          </a:p>
          <a:p>
            <a:pPr marL="457200" indent="-223838">
              <a:buFont typeface="Arial"/>
              <a:buChar char="•"/>
            </a:pPr>
            <a:r>
              <a:rPr lang="en-US" sz="1200" dirty="0" smtClean="0">
                <a:latin typeface="Arial Unicode MS"/>
                <a:cs typeface="Arial Unicode MS"/>
              </a:rPr>
              <a:t>The </a:t>
            </a:r>
            <a:r>
              <a:rPr lang="en-US" sz="1200" b="1" dirty="0" smtClean="0">
                <a:solidFill>
                  <a:srgbClr val="0000FF"/>
                </a:solidFill>
                <a:latin typeface="Arial Unicode MS"/>
                <a:cs typeface="Arial Unicode MS"/>
              </a:rPr>
              <a:t>Low Earth orbit </a:t>
            </a:r>
            <a:r>
              <a:rPr lang="en-US" sz="1200" dirty="0" smtClean="0">
                <a:latin typeface="Arial Unicode MS"/>
                <a:cs typeface="Arial Unicode MS"/>
              </a:rPr>
              <a:t>is said to be the easiest to reach and is where the Russian space station and Hubble Space Telescope both orbit.</a:t>
            </a:r>
          </a:p>
          <a:p>
            <a:pPr marL="457200" indent="-223838"/>
            <a:endParaRPr lang="en-US" sz="1200" dirty="0" smtClean="0">
              <a:latin typeface="Arial Unicode MS"/>
              <a:cs typeface="Arial Unicode MS"/>
            </a:endParaRPr>
          </a:p>
          <a:p>
            <a:pPr marL="457200" indent="-223838">
              <a:buFont typeface="Arial"/>
              <a:buChar char="•"/>
            </a:pPr>
            <a:r>
              <a:rPr lang="en-US" sz="1200" dirty="0" smtClean="0">
                <a:latin typeface="Arial Unicode MS"/>
                <a:cs typeface="Arial Unicode MS"/>
              </a:rPr>
              <a:t>The </a:t>
            </a:r>
            <a:r>
              <a:rPr lang="en-US" sz="1200" b="1" dirty="0" smtClean="0">
                <a:solidFill>
                  <a:srgbClr val="0000FF"/>
                </a:solidFill>
                <a:latin typeface="Arial Unicode MS"/>
                <a:cs typeface="Arial Unicode MS"/>
              </a:rPr>
              <a:t>Polar orbit </a:t>
            </a:r>
            <a:r>
              <a:rPr lang="en-US" sz="1200" dirty="0" smtClean="0">
                <a:latin typeface="Arial Unicode MS"/>
                <a:cs typeface="Arial Unicode MS"/>
              </a:rPr>
              <a:t>is, as its name suggests, concentrated around the Earth's poles. Weather satellites are placed here as readings of the entire Earth can be taken while the planet spins.</a:t>
            </a:r>
          </a:p>
          <a:p>
            <a:pPr marL="457200" indent="-223838"/>
            <a:endParaRPr lang="en-US" sz="1200" dirty="0" smtClean="0">
              <a:latin typeface="Arial Unicode MS"/>
              <a:cs typeface="Arial Unicode MS"/>
            </a:endParaRPr>
          </a:p>
          <a:p>
            <a:pPr marL="457200" indent="-223838">
              <a:buFont typeface="Arial"/>
              <a:buChar char="•"/>
            </a:pPr>
            <a:r>
              <a:rPr lang="en-US" sz="1200" dirty="0" smtClean="0">
                <a:latin typeface="Arial Unicode MS"/>
                <a:cs typeface="Arial Unicode MS"/>
              </a:rPr>
              <a:t>The </a:t>
            </a:r>
            <a:r>
              <a:rPr lang="en-US" sz="1200" b="1" dirty="0" smtClean="0">
                <a:solidFill>
                  <a:srgbClr val="0000FF"/>
                </a:solidFill>
                <a:latin typeface="Arial Unicode MS"/>
                <a:cs typeface="Arial Unicode MS"/>
              </a:rPr>
              <a:t>Geostationary orbit </a:t>
            </a:r>
            <a:r>
              <a:rPr lang="en-US" sz="1200" dirty="0" smtClean="0">
                <a:latin typeface="Arial Unicode MS"/>
                <a:cs typeface="Arial Unicode MS"/>
              </a:rPr>
              <a:t>is about 35, 880 km above the Equator and holds communication satellites, especially television satellites. Both the Earth and the satellites complete their respective circles at the same time, meaning they move neck-to-neck.</a:t>
            </a:r>
            <a:endParaRPr lang="en-US" sz="1200" dirty="0">
              <a:latin typeface="Arial Unicode MS"/>
              <a:cs typeface="Arial Unicode MS"/>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457200" y="204674"/>
            <a:ext cx="8229600" cy="935724"/>
          </a:xfrm>
        </p:spPr>
        <p:txBody>
          <a:bodyPr>
            <a:normAutofit fontScale="90000"/>
          </a:bodyPr>
          <a:lstStyle/>
          <a:p>
            <a:r>
              <a:rPr lang="en-US" sz="4000" b="1" dirty="0" smtClean="0">
                <a:solidFill>
                  <a:srgbClr val="0000FF"/>
                </a:solidFill>
                <a:latin typeface="Comic Sans MS"/>
                <a:cs typeface="Comic Sans MS"/>
              </a:rPr>
              <a:t>Why Ammonia (NH</a:t>
            </a:r>
            <a:r>
              <a:rPr lang="en-US" sz="4000" b="1" baseline="-25000" dirty="0" smtClean="0">
                <a:solidFill>
                  <a:srgbClr val="0000FF"/>
                </a:solidFill>
                <a:latin typeface="Comic Sans MS"/>
                <a:cs typeface="Comic Sans MS"/>
              </a:rPr>
              <a:t>3</a:t>
            </a:r>
            <a:r>
              <a:rPr lang="en-US" sz="4000" b="1" dirty="0" smtClean="0">
                <a:solidFill>
                  <a:srgbClr val="0000FF"/>
                </a:solidFill>
                <a:latin typeface="Comic Sans MS"/>
                <a:cs typeface="Comic Sans MS"/>
              </a:rPr>
              <a:t>)</a:t>
            </a:r>
            <a:br>
              <a:rPr lang="en-US" sz="4000" b="1" dirty="0" smtClean="0">
                <a:solidFill>
                  <a:srgbClr val="0000FF"/>
                </a:solidFill>
                <a:latin typeface="Comic Sans MS"/>
                <a:cs typeface="Comic Sans MS"/>
              </a:rPr>
            </a:br>
            <a:r>
              <a:rPr lang="en-US" sz="1600" b="1" dirty="0" smtClean="0">
                <a:solidFill>
                  <a:srgbClr val="0000FF"/>
                </a:solidFill>
                <a:latin typeface="Comic Sans MS"/>
                <a:cs typeface="Comic Sans MS"/>
              </a:rPr>
              <a:t>- affect air quality, ecosystem, and climate, primarily from anthropogenic sources</a:t>
            </a:r>
            <a:endParaRPr lang="en-US" sz="4000" b="1" dirty="0">
              <a:solidFill>
                <a:srgbClr val="0000FF"/>
              </a:solidFill>
              <a:latin typeface="Comic Sans MS"/>
              <a:cs typeface="Comic Sans MS"/>
            </a:endParaRPr>
          </a:p>
        </p:txBody>
      </p:sp>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b="14808"/>
          <a:stretch/>
        </p:blipFill>
        <p:spPr>
          <a:xfrm>
            <a:off x="1680336" y="1220800"/>
            <a:ext cx="5783328" cy="2535974"/>
          </a:xfrm>
          <a:prstGeom prst="rect">
            <a:avLst/>
          </a:prstGeom>
        </p:spPr>
      </p:pic>
      <p:sp>
        <p:nvSpPr>
          <p:cNvPr id="25" name="文本框 22"/>
          <p:cNvSpPr txBox="1">
            <a:spLocks noChangeArrowheads="1"/>
          </p:cNvSpPr>
          <p:nvPr/>
        </p:nvSpPr>
        <p:spPr bwMode="auto">
          <a:xfrm>
            <a:off x="816944" y="3983719"/>
            <a:ext cx="4009292" cy="2646878"/>
          </a:xfrm>
          <a:prstGeom prst="rect">
            <a:avLst/>
          </a:prstGeom>
          <a:noFill/>
          <a:ln>
            <a:noFill/>
          </a:ln>
        </p:spPr>
        <p:txBody>
          <a:bodyPr wrap="square" lIns="0" tIns="0" rIns="0" bIns="0">
            <a:spAutoFit/>
          </a:bodyPr>
          <a:lstStyle>
            <a:lvl1pPr marL="285750" indent="-285750">
              <a:defRPr kumimoji="1" sz="2400">
                <a:solidFill>
                  <a:schemeClr val="tx1"/>
                </a:solidFill>
                <a:latin typeface="Arial" charset="0"/>
                <a:ea typeface="ＭＳ Ｐゴシック" charset="-128"/>
              </a:defRPr>
            </a:lvl1pPr>
            <a:lvl2pPr marL="742950" indent="-285750">
              <a:defRPr kumimoji="1" sz="2400">
                <a:solidFill>
                  <a:schemeClr val="tx1"/>
                </a:solidFill>
                <a:latin typeface="Arial" charset="0"/>
                <a:ea typeface="ＭＳ Ｐゴシック" charset="-128"/>
              </a:defRPr>
            </a:lvl2pPr>
            <a:lvl3pPr marL="1143000" indent="-228600">
              <a:defRPr kumimoji="1" sz="2400">
                <a:solidFill>
                  <a:schemeClr val="tx1"/>
                </a:solidFill>
                <a:latin typeface="Arial" charset="0"/>
                <a:ea typeface="ＭＳ Ｐゴシック" charset="-128"/>
              </a:defRPr>
            </a:lvl3pPr>
            <a:lvl4pPr marL="1600200" indent="-228600">
              <a:defRPr kumimoji="1" sz="2400">
                <a:solidFill>
                  <a:schemeClr val="tx1"/>
                </a:solidFill>
                <a:latin typeface="Arial" charset="0"/>
                <a:ea typeface="ＭＳ Ｐゴシック" charset="-128"/>
              </a:defRPr>
            </a:lvl4pPr>
            <a:lvl5pPr marL="2057400" indent="-22860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indent="0">
              <a:buSzPct val="60000"/>
            </a:pPr>
            <a:r>
              <a:rPr lang="en-US" altLang="zh-CN" sz="1400" b="1" dirty="0" smtClean="0">
                <a:latin typeface="Comic Sans MS" charset="0"/>
                <a:ea typeface="Comic Sans MS" charset="0"/>
                <a:cs typeface="Comic Sans MS" charset="0"/>
              </a:rPr>
              <a:t>Sources:</a:t>
            </a:r>
          </a:p>
          <a:p>
            <a:pPr>
              <a:buSzPct val="60000"/>
              <a:buFont typeface="Wingdings" charset="2"/>
              <a:buChar char="l"/>
            </a:pPr>
            <a:r>
              <a:rPr lang="en-US" altLang="zh-CN" sz="1200" dirty="0" smtClean="0">
                <a:latin typeface="Comic Sans MS" charset="0"/>
                <a:ea typeface="Comic Sans MS" charset="0"/>
                <a:cs typeface="Comic Sans MS" charset="0"/>
              </a:rPr>
              <a:t>Fertilizer use for crop production; </a:t>
            </a:r>
          </a:p>
          <a:p>
            <a:pPr>
              <a:buSzPct val="60000"/>
              <a:buFont typeface="Wingdings" charset="2"/>
              <a:buChar char="l"/>
            </a:pPr>
            <a:r>
              <a:rPr lang="en-US" altLang="zh-CN" sz="1200" dirty="0" smtClean="0">
                <a:latin typeface="Comic Sans MS" charset="0"/>
                <a:ea typeface="Comic Sans MS" charset="0"/>
                <a:cs typeface="Comic Sans MS" charset="0"/>
              </a:rPr>
              <a:t>Anima feeding operations;</a:t>
            </a:r>
          </a:p>
          <a:p>
            <a:pPr>
              <a:buSzPct val="60000"/>
              <a:buFont typeface="Wingdings" charset="2"/>
              <a:buChar char="l"/>
            </a:pPr>
            <a:r>
              <a:rPr lang="en-US" altLang="zh-CN" sz="1200" dirty="0" smtClean="0">
                <a:latin typeface="Comic Sans MS" charset="0"/>
                <a:ea typeface="Comic Sans MS" charset="0"/>
                <a:cs typeface="Comic Sans MS" charset="0"/>
              </a:rPr>
              <a:t>Emission increase with:</a:t>
            </a:r>
          </a:p>
          <a:p>
            <a:pPr lvl="1">
              <a:buSzPct val="60000"/>
              <a:buFont typeface="Wingdings" charset="2"/>
              <a:buChar char="l"/>
            </a:pPr>
            <a:r>
              <a:rPr lang="en-US" altLang="zh-CN" sz="1200" dirty="0" smtClean="0">
                <a:latin typeface="Comic Sans MS" charset="0"/>
                <a:ea typeface="Comic Sans MS" charset="0"/>
                <a:cs typeface="Comic Sans MS" charset="0"/>
              </a:rPr>
              <a:t>Nitrogen storage and pH of soils;</a:t>
            </a:r>
          </a:p>
          <a:p>
            <a:pPr lvl="1">
              <a:buSzPct val="60000"/>
              <a:buFont typeface="Wingdings" charset="2"/>
              <a:buChar char="l"/>
            </a:pPr>
            <a:r>
              <a:rPr lang="en-US" altLang="zh-CN" sz="1200" dirty="0" smtClean="0">
                <a:latin typeface="Comic Sans MS" charset="0"/>
                <a:ea typeface="Comic Sans MS" charset="0"/>
                <a:cs typeface="Comic Sans MS" charset="0"/>
              </a:rPr>
              <a:t>Surface temperature exponentially;</a:t>
            </a:r>
          </a:p>
          <a:p>
            <a:pPr lvl="1">
              <a:buSzPct val="60000"/>
              <a:buFont typeface="Wingdings" charset="2"/>
              <a:buChar char="l"/>
            </a:pPr>
            <a:r>
              <a:rPr lang="en-US" altLang="zh-CN" sz="1200" dirty="0" smtClean="0">
                <a:latin typeface="Comic Sans MS" charset="0"/>
                <a:ea typeface="Comic Sans MS" charset="0"/>
                <a:cs typeface="Comic Sans MS" charset="0"/>
              </a:rPr>
              <a:t>Soil moisture, etc.</a:t>
            </a:r>
          </a:p>
          <a:p>
            <a:pPr>
              <a:buSzPct val="60000"/>
              <a:buFont typeface="Wingdings" charset="2"/>
              <a:buChar char="l"/>
            </a:pPr>
            <a:r>
              <a:rPr lang="en-US" altLang="zh-CN" sz="1200" dirty="0" smtClean="0">
                <a:latin typeface="Comic Sans MS" charset="0"/>
                <a:ea typeface="Comic Sans MS" charset="0"/>
                <a:cs typeface="Comic Sans MS" charset="0"/>
              </a:rPr>
              <a:t>Biomass burning and volcanoes.</a:t>
            </a:r>
          </a:p>
          <a:p>
            <a:pPr marL="0" indent="0">
              <a:buSzPct val="60000"/>
            </a:pPr>
            <a:endParaRPr lang="en-US" altLang="zh-CN" sz="1200" b="1" dirty="0">
              <a:latin typeface="Comic Sans MS" charset="0"/>
              <a:ea typeface="Comic Sans MS" charset="0"/>
              <a:cs typeface="Comic Sans MS" charset="0"/>
            </a:endParaRPr>
          </a:p>
          <a:p>
            <a:pPr marL="0" indent="0">
              <a:buSzPct val="60000"/>
            </a:pPr>
            <a:r>
              <a:rPr lang="en-US" altLang="zh-CN" sz="1400" b="1" dirty="0" smtClean="0">
                <a:latin typeface="Comic Sans MS" charset="0"/>
                <a:ea typeface="Comic Sans MS" charset="0"/>
                <a:cs typeface="Comic Sans MS" charset="0"/>
              </a:rPr>
              <a:t>Sinks:</a:t>
            </a:r>
          </a:p>
          <a:p>
            <a:pPr>
              <a:buSzPct val="60000"/>
              <a:buFont typeface="Wingdings" charset="2"/>
              <a:buChar char="l"/>
            </a:pPr>
            <a:r>
              <a:rPr lang="en-US" altLang="zh-CN" sz="1200" dirty="0" smtClean="0">
                <a:latin typeface="Comic Sans MS" charset="0"/>
                <a:ea typeface="Comic Sans MS" charset="0"/>
                <a:cs typeface="Comic Sans MS" charset="0"/>
              </a:rPr>
              <a:t>Dry and wet </a:t>
            </a:r>
            <a:r>
              <a:rPr lang="en-US" altLang="zh-CN" sz="1200" dirty="0">
                <a:latin typeface="Comic Sans MS" charset="0"/>
                <a:ea typeface="Comic Sans MS" charset="0"/>
                <a:cs typeface="Comic Sans MS" charset="0"/>
              </a:rPr>
              <a:t>deposition (soil </a:t>
            </a:r>
            <a:r>
              <a:rPr lang="en-US" altLang="zh-CN" sz="1200" dirty="0" smtClean="0">
                <a:latin typeface="Comic Sans MS" charset="0"/>
                <a:ea typeface="Comic Sans MS" charset="0"/>
                <a:cs typeface="Comic Sans MS" charset="0"/>
              </a:rPr>
              <a:t>acidification and eutrophication);</a:t>
            </a:r>
            <a:endParaRPr lang="zh-CN" altLang="en-US" sz="1200" dirty="0">
              <a:latin typeface="Comic Sans MS" charset="0"/>
              <a:ea typeface="Comic Sans MS" charset="0"/>
              <a:cs typeface="Comic Sans MS" charset="0"/>
            </a:endParaRPr>
          </a:p>
          <a:p>
            <a:pPr>
              <a:buSzPct val="60000"/>
              <a:buFont typeface="Wingdings" charset="2"/>
              <a:buChar char="l"/>
            </a:pPr>
            <a:r>
              <a:rPr lang="en-US" altLang="zh-CN" sz="1200" dirty="0" smtClean="0">
                <a:latin typeface="Comic Sans MS" charset="0"/>
                <a:ea typeface="Comic Sans MS" charset="0"/>
                <a:cs typeface="Comic Sans MS" charset="0"/>
              </a:rPr>
              <a:t>Convert to particulate ammonium by reacting with sulfuric and nitric acids, arising from SO</a:t>
            </a:r>
            <a:r>
              <a:rPr lang="en-US" altLang="zh-CN" sz="1200" baseline="-25000" dirty="0" smtClean="0">
                <a:latin typeface="Comic Sans MS" charset="0"/>
                <a:ea typeface="Comic Sans MS" charset="0"/>
                <a:cs typeface="Comic Sans MS" charset="0"/>
              </a:rPr>
              <a:t>2</a:t>
            </a:r>
            <a:r>
              <a:rPr lang="en-US" altLang="zh-CN" sz="1200" dirty="0" smtClean="0">
                <a:latin typeface="Comic Sans MS" charset="0"/>
                <a:ea typeface="Comic Sans MS" charset="0"/>
                <a:cs typeface="Comic Sans MS" charset="0"/>
              </a:rPr>
              <a:t> and NO</a:t>
            </a:r>
            <a:r>
              <a:rPr lang="en-US" altLang="zh-CN" sz="1200" baseline="-25000" dirty="0" smtClean="0">
                <a:latin typeface="Comic Sans MS" charset="0"/>
                <a:ea typeface="Comic Sans MS" charset="0"/>
                <a:cs typeface="Comic Sans MS" charset="0"/>
              </a:rPr>
              <a:t>x</a:t>
            </a:r>
            <a:r>
              <a:rPr lang="en-US" altLang="zh-CN" sz="1200" dirty="0" smtClean="0">
                <a:latin typeface="Comic Sans MS" charset="0"/>
                <a:ea typeface="Comic Sans MS" charset="0"/>
                <a:cs typeface="Comic Sans MS" charset="0"/>
              </a:rPr>
              <a:t>.</a:t>
            </a:r>
          </a:p>
        </p:txBody>
      </p:sp>
      <p:grpSp>
        <p:nvGrpSpPr>
          <p:cNvPr id="27" name="Group 26"/>
          <p:cNvGrpSpPr/>
          <p:nvPr/>
        </p:nvGrpSpPr>
        <p:grpSpPr>
          <a:xfrm>
            <a:off x="5193494" y="3917579"/>
            <a:ext cx="3379893" cy="2633153"/>
            <a:chOff x="4660964" y="3138275"/>
            <a:chExt cx="4302772" cy="3200400"/>
          </a:xfrm>
        </p:grpSpPr>
        <p:pic>
          <p:nvPicPr>
            <p:cNvPr id="28" name="Picture 1" descr="Screen Shot 2013-06-28 at 11.42.32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3569" y="3138275"/>
              <a:ext cx="40624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6"/>
            <p:cNvSpPr>
              <a:spLocks noChangeArrowheads="1"/>
            </p:cNvSpPr>
            <p:nvPr/>
          </p:nvSpPr>
          <p:spPr bwMode="auto">
            <a:xfrm>
              <a:off x="4660964" y="5564375"/>
              <a:ext cx="938212" cy="4488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Arial" charset="0"/>
                  <a:ea typeface="ＭＳ Ｐゴシック" charset="-128"/>
                </a:defRPr>
              </a:lvl1pPr>
              <a:lvl2pPr marL="742950" indent="-285750">
                <a:defRPr kumimoji="1" sz="2400">
                  <a:solidFill>
                    <a:schemeClr val="tx1"/>
                  </a:solidFill>
                  <a:latin typeface="Arial" charset="0"/>
                  <a:ea typeface="ＭＳ Ｐゴシック" charset="-128"/>
                </a:defRPr>
              </a:lvl2pPr>
              <a:lvl3pPr marL="1143000" indent="-228600">
                <a:defRPr kumimoji="1" sz="2400">
                  <a:solidFill>
                    <a:schemeClr val="tx1"/>
                  </a:solidFill>
                  <a:latin typeface="Arial" charset="0"/>
                  <a:ea typeface="ＭＳ Ｐゴシック" charset="-128"/>
                </a:defRPr>
              </a:lvl3pPr>
              <a:lvl4pPr marL="1600200" indent="-228600">
                <a:defRPr kumimoji="1" sz="2400">
                  <a:solidFill>
                    <a:schemeClr val="tx1"/>
                  </a:solidFill>
                  <a:latin typeface="Arial" charset="0"/>
                  <a:ea typeface="ＭＳ Ｐゴシック" charset="-128"/>
                </a:defRPr>
              </a:lvl4pPr>
              <a:lvl5pPr marL="2057400" indent="-22860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kumimoji="0" lang="en-US" altLang="zh-CN" sz="1200" dirty="0">
                  <a:solidFill>
                    <a:srgbClr val="000000"/>
                  </a:solidFill>
                  <a:latin typeface="Comic Sans MS" charset="0"/>
                  <a:ea typeface="Comic Sans MS" charset="0"/>
                  <a:cs typeface="Comic Sans MS" charset="0"/>
                </a:rPr>
                <a:t>Fertilizer (33%)</a:t>
              </a:r>
            </a:p>
          </p:txBody>
        </p:sp>
        <p:sp>
          <p:nvSpPr>
            <p:cNvPr id="30" name="Rectangle 6"/>
            <p:cNvSpPr>
              <a:spLocks noChangeArrowheads="1"/>
            </p:cNvSpPr>
            <p:nvPr/>
          </p:nvSpPr>
          <p:spPr bwMode="auto">
            <a:xfrm>
              <a:off x="7920379" y="5863377"/>
              <a:ext cx="1043357" cy="4488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sz="2400">
                  <a:solidFill>
                    <a:schemeClr val="tx1"/>
                  </a:solidFill>
                  <a:latin typeface="Arial" charset="0"/>
                  <a:ea typeface="ＭＳ Ｐゴシック" charset="-128"/>
                </a:defRPr>
              </a:lvl1pPr>
              <a:lvl2pPr marL="742950" indent="-285750">
                <a:defRPr kumimoji="1" sz="2400">
                  <a:solidFill>
                    <a:schemeClr val="tx1"/>
                  </a:solidFill>
                  <a:latin typeface="Arial" charset="0"/>
                  <a:ea typeface="ＭＳ Ｐゴシック" charset="-128"/>
                </a:defRPr>
              </a:lvl2pPr>
              <a:lvl3pPr marL="1143000" indent="-228600">
                <a:defRPr kumimoji="1" sz="2400">
                  <a:solidFill>
                    <a:schemeClr val="tx1"/>
                  </a:solidFill>
                  <a:latin typeface="Arial" charset="0"/>
                  <a:ea typeface="ＭＳ Ｐゴシック" charset="-128"/>
                </a:defRPr>
              </a:lvl3pPr>
              <a:lvl4pPr marL="1600200" indent="-228600">
                <a:defRPr kumimoji="1" sz="2400">
                  <a:solidFill>
                    <a:schemeClr val="tx1"/>
                  </a:solidFill>
                  <a:latin typeface="Arial" charset="0"/>
                  <a:ea typeface="ＭＳ Ｐゴシック" charset="-128"/>
                </a:defRPr>
              </a:lvl4pPr>
              <a:lvl5pPr marL="2057400" indent="-22860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kumimoji="0" lang="en-US" altLang="zh-CN" sz="1200" dirty="0">
                  <a:solidFill>
                    <a:srgbClr val="000000"/>
                  </a:solidFill>
                  <a:latin typeface="Comic Sans MS" charset="0"/>
                  <a:ea typeface="Comic Sans MS" charset="0"/>
                  <a:cs typeface="Comic Sans MS" charset="0"/>
                </a:rPr>
                <a:t>Livestock (54%)</a:t>
              </a:r>
            </a:p>
          </p:txBody>
        </p:sp>
      </p:grpSp>
      <p:sp>
        <p:nvSpPr>
          <p:cNvPr id="31" name="Text Box 16"/>
          <p:cNvSpPr txBox="1">
            <a:spLocks noChangeArrowheads="1"/>
          </p:cNvSpPr>
          <p:nvPr/>
        </p:nvSpPr>
        <p:spPr bwMode="auto">
          <a:xfrm>
            <a:off x="5985043" y="6538264"/>
            <a:ext cx="178535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sz="2400">
                <a:solidFill>
                  <a:schemeClr val="tx1"/>
                </a:solidFill>
                <a:latin typeface="Arial" charset="0"/>
                <a:ea typeface="ＭＳ Ｐゴシック" charset="-128"/>
              </a:defRPr>
            </a:lvl1pPr>
            <a:lvl2pPr marL="742950" indent="-285750">
              <a:defRPr kumimoji="1" sz="2400">
                <a:solidFill>
                  <a:schemeClr val="tx1"/>
                </a:solidFill>
                <a:latin typeface="Arial" charset="0"/>
                <a:ea typeface="ＭＳ Ｐゴシック" charset="-128"/>
              </a:defRPr>
            </a:lvl2pPr>
            <a:lvl3pPr marL="1143000" indent="-228600">
              <a:defRPr kumimoji="1" sz="2400">
                <a:solidFill>
                  <a:schemeClr val="tx1"/>
                </a:solidFill>
                <a:latin typeface="Arial" charset="0"/>
                <a:ea typeface="ＭＳ Ｐゴシック" charset="-128"/>
              </a:defRPr>
            </a:lvl3pPr>
            <a:lvl4pPr marL="1600200" indent="-228600">
              <a:defRPr kumimoji="1" sz="2400">
                <a:solidFill>
                  <a:schemeClr val="tx1"/>
                </a:solidFill>
                <a:latin typeface="Arial" charset="0"/>
                <a:ea typeface="ＭＳ Ｐゴシック" charset="-128"/>
              </a:defRPr>
            </a:lvl4pPr>
            <a:lvl5pPr marL="2057400" indent="-22860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kumimoji="0" lang="en-US" altLang="zh-CN" sz="1200" dirty="0" smtClean="0">
                <a:latin typeface="Comic Sans MS" charset="0"/>
                <a:ea typeface="Comic Sans MS" charset="0"/>
                <a:cs typeface="Comic Sans MS" charset="0"/>
              </a:rPr>
              <a:t>Huang </a:t>
            </a:r>
            <a:r>
              <a:rPr kumimoji="0" lang="en-US" altLang="zh-CN" sz="1200" dirty="0">
                <a:latin typeface="Comic Sans MS" charset="0"/>
                <a:ea typeface="Comic Sans MS" charset="0"/>
                <a:cs typeface="Comic Sans MS" charset="0"/>
              </a:rPr>
              <a:t>et al., GBC, </a:t>
            </a:r>
            <a:r>
              <a:rPr kumimoji="0" lang="en-US" altLang="zh-CN" sz="1200" dirty="0" smtClean="0">
                <a:latin typeface="Comic Sans MS" charset="0"/>
                <a:ea typeface="Comic Sans MS" charset="0"/>
                <a:cs typeface="Comic Sans MS" charset="0"/>
              </a:rPr>
              <a:t>2012</a:t>
            </a:r>
            <a:endParaRPr kumimoji="0" lang="en-US" altLang="zh-CN" sz="1200" dirty="0">
              <a:latin typeface="Comic Sans MS" charset="0"/>
              <a:ea typeface="Comic Sans MS" charset="0"/>
              <a:cs typeface="Comic Sans MS" charset="0"/>
            </a:endParaRPr>
          </a:p>
        </p:txBody>
      </p:sp>
      <p:sp>
        <p:nvSpPr>
          <p:cNvPr id="2" name="TextBox 1"/>
          <p:cNvSpPr txBox="1"/>
          <p:nvPr/>
        </p:nvSpPr>
        <p:spPr>
          <a:xfrm>
            <a:off x="2035277" y="3454748"/>
            <a:ext cx="1275542" cy="276999"/>
          </a:xfrm>
          <a:prstGeom prst="rect">
            <a:avLst/>
          </a:prstGeom>
          <a:noFill/>
        </p:spPr>
        <p:txBody>
          <a:bodyPr wrap="none" rtlCol="0">
            <a:spAutoFit/>
          </a:bodyPr>
          <a:lstStyle/>
          <a:p>
            <a:r>
              <a:rPr lang="en-US" sz="1200" dirty="0" err="1" smtClean="0">
                <a:latin typeface="Times New Roman" charset="0"/>
                <a:ea typeface="Times New Roman" charset="0"/>
                <a:cs typeface="Times New Roman" charset="0"/>
              </a:rPr>
              <a:t>Aneja</a:t>
            </a:r>
            <a:r>
              <a:rPr lang="en-US" sz="1200" dirty="0" smtClean="0">
                <a:latin typeface="Times New Roman" charset="0"/>
                <a:ea typeface="Times New Roman" charset="0"/>
                <a:cs typeface="Times New Roman" charset="0"/>
              </a:rPr>
              <a:t> et al., 2012</a:t>
            </a:r>
            <a:endParaRPr lang="en-US" sz="1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65377370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105508" y="82062"/>
            <a:ext cx="8886092" cy="935724"/>
          </a:xfrm>
        </p:spPr>
        <p:txBody>
          <a:bodyPr>
            <a:normAutofit fontScale="90000"/>
          </a:bodyPr>
          <a:lstStyle/>
          <a:p>
            <a:r>
              <a:rPr lang="en-US" b="1" smtClean="0">
                <a:solidFill>
                  <a:srgbClr val="0000FF"/>
                </a:solidFill>
                <a:latin typeface="Comic Sans MS"/>
                <a:cs typeface="Comic Sans MS"/>
              </a:rPr>
              <a:t>Ammonia - precursor </a:t>
            </a:r>
            <a:r>
              <a:rPr lang="en-US" b="1" dirty="0" smtClean="0">
                <a:solidFill>
                  <a:srgbClr val="0000FF"/>
                </a:solidFill>
                <a:latin typeface="Comic Sans MS"/>
                <a:cs typeface="Comic Sans MS"/>
              </a:rPr>
              <a:t>gas of PM</a:t>
            </a:r>
            <a:r>
              <a:rPr lang="en-US" b="1" baseline="-25000" dirty="0" smtClean="0">
                <a:solidFill>
                  <a:srgbClr val="0000FF"/>
                </a:solidFill>
                <a:latin typeface="Comic Sans MS"/>
                <a:cs typeface="Comic Sans MS"/>
              </a:rPr>
              <a:t>2.5</a:t>
            </a:r>
            <a:r>
              <a:rPr lang="en-US" b="1" dirty="0" smtClean="0">
                <a:solidFill>
                  <a:srgbClr val="0000FF"/>
                </a:solidFill>
                <a:latin typeface="Comic Sans MS"/>
                <a:cs typeface="Comic Sans MS"/>
              </a:rPr>
              <a:t> </a:t>
            </a:r>
            <a:endParaRPr lang="en-US" b="1" dirty="0">
              <a:solidFill>
                <a:srgbClr val="0000FF"/>
              </a:solidFill>
              <a:latin typeface="Comic Sans MS"/>
              <a:cs typeface="Comic Sans M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8185" y="1400562"/>
            <a:ext cx="3560500" cy="4747333"/>
          </a:xfrm>
          <a:prstGeom prst="rect">
            <a:avLst/>
          </a:prstGeom>
        </p:spPr>
      </p:pic>
      <p:sp>
        <p:nvSpPr>
          <p:cNvPr id="3" name="TextBox 2"/>
          <p:cNvSpPr txBox="1"/>
          <p:nvPr/>
        </p:nvSpPr>
        <p:spPr>
          <a:xfrm>
            <a:off x="574431" y="1400562"/>
            <a:ext cx="3844456" cy="4524315"/>
          </a:xfrm>
          <a:prstGeom prst="rect">
            <a:avLst/>
          </a:prstGeom>
          <a:noFill/>
        </p:spPr>
        <p:txBody>
          <a:bodyPr wrap="square" rtlCol="0">
            <a:spAutoFit/>
          </a:bodyPr>
          <a:lstStyle/>
          <a:p>
            <a:pPr marL="285750" indent="-285750">
              <a:buFont typeface="Arial" charset="0"/>
              <a:buChar char="•"/>
            </a:pPr>
            <a:r>
              <a:rPr lang="en-US" sz="1600" dirty="0" smtClean="0">
                <a:latin typeface="Comic Sans MS" charset="0"/>
                <a:ea typeface="Comic Sans MS" charset="0"/>
                <a:cs typeface="Comic Sans MS" charset="0"/>
              </a:rPr>
              <a:t>Precursor gases for PM</a:t>
            </a:r>
            <a:r>
              <a:rPr lang="en-US" sz="1600" baseline="-25000" dirty="0" smtClean="0">
                <a:latin typeface="Comic Sans MS" charset="0"/>
                <a:ea typeface="Comic Sans MS" charset="0"/>
                <a:cs typeface="Comic Sans MS" charset="0"/>
              </a:rPr>
              <a:t>2.5</a:t>
            </a:r>
            <a:r>
              <a:rPr lang="en-US" sz="1600" dirty="0" smtClean="0">
                <a:latin typeface="Comic Sans MS" charset="0"/>
                <a:ea typeface="Comic Sans MS" charset="0"/>
                <a:cs typeface="Comic Sans MS" charset="0"/>
              </a:rPr>
              <a:t> </a:t>
            </a:r>
          </a:p>
          <a:p>
            <a:pPr lvl="1"/>
            <a:r>
              <a:rPr lang="en-US" sz="1600" dirty="0" smtClean="0">
                <a:latin typeface="Comic Sans MS" charset="0"/>
                <a:ea typeface="Comic Sans MS" charset="0"/>
                <a:cs typeface="Comic Sans MS" charset="0"/>
              </a:rPr>
              <a:t>(by secondary inorganic aerosols - a large portion of PM</a:t>
            </a:r>
            <a:r>
              <a:rPr lang="en-US" sz="1600" baseline="-25000" dirty="0" smtClean="0">
                <a:latin typeface="Comic Sans MS" charset="0"/>
                <a:ea typeface="Comic Sans MS" charset="0"/>
                <a:cs typeface="Comic Sans MS" charset="0"/>
              </a:rPr>
              <a:t>2.5</a:t>
            </a:r>
            <a:r>
              <a:rPr lang="en-US" sz="1600" dirty="0" smtClean="0">
                <a:latin typeface="Comic Sans MS" charset="0"/>
                <a:ea typeface="Comic Sans MS" charset="0"/>
                <a:cs typeface="Comic Sans MS" charset="0"/>
              </a:rPr>
              <a:t>):</a:t>
            </a:r>
          </a:p>
          <a:p>
            <a:pPr marL="742950" lvl="1" indent="-285750">
              <a:buFont typeface="Wingdings" charset="2"/>
              <a:buChar char="ü"/>
            </a:pPr>
            <a:r>
              <a:rPr lang="en-US" sz="1600" dirty="0" err="1" smtClean="0">
                <a:latin typeface="Comic Sans MS" charset="0"/>
                <a:ea typeface="Comic Sans MS" charset="0"/>
                <a:cs typeface="Comic Sans MS" charset="0"/>
              </a:rPr>
              <a:t>Sulfer</a:t>
            </a:r>
            <a:r>
              <a:rPr lang="en-US" sz="1600" dirty="0" smtClean="0">
                <a:latin typeface="Comic Sans MS" charset="0"/>
                <a:ea typeface="Comic Sans MS" charset="0"/>
                <a:cs typeface="Comic Sans MS" charset="0"/>
              </a:rPr>
              <a:t> dioxide (SO</a:t>
            </a:r>
            <a:r>
              <a:rPr lang="en-US" sz="1600" baseline="-25000" dirty="0" smtClean="0">
                <a:latin typeface="Comic Sans MS" charset="0"/>
                <a:ea typeface="Comic Sans MS" charset="0"/>
                <a:cs typeface="Comic Sans MS" charset="0"/>
              </a:rPr>
              <a:t>2</a:t>
            </a:r>
            <a:r>
              <a:rPr lang="en-US" sz="1600" dirty="0" smtClean="0">
                <a:latin typeface="Comic Sans MS" charset="0"/>
                <a:ea typeface="Comic Sans MS" charset="0"/>
                <a:cs typeface="Comic Sans MS" charset="0"/>
              </a:rPr>
              <a:t>);</a:t>
            </a:r>
          </a:p>
          <a:p>
            <a:pPr marL="742950" lvl="1" indent="-285750">
              <a:buFont typeface="Wingdings" charset="2"/>
              <a:buChar char="ü"/>
            </a:pPr>
            <a:r>
              <a:rPr lang="en-US" sz="1600" dirty="0" smtClean="0">
                <a:latin typeface="Comic Sans MS" charset="0"/>
                <a:ea typeface="Comic Sans MS" charset="0"/>
                <a:cs typeface="Comic Sans MS" charset="0"/>
              </a:rPr>
              <a:t>Nitrogen oxides (NO</a:t>
            </a:r>
            <a:r>
              <a:rPr lang="en-US" sz="1600" baseline="-25000" dirty="0" smtClean="0">
                <a:latin typeface="Comic Sans MS" charset="0"/>
                <a:ea typeface="Comic Sans MS" charset="0"/>
                <a:cs typeface="Comic Sans MS" charset="0"/>
              </a:rPr>
              <a:t>x</a:t>
            </a:r>
            <a:r>
              <a:rPr lang="en-US" sz="1600" dirty="0" smtClean="0">
                <a:latin typeface="Comic Sans MS" charset="0"/>
                <a:ea typeface="Comic Sans MS" charset="0"/>
                <a:cs typeface="Comic Sans MS" charset="0"/>
              </a:rPr>
              <a:t>);</a:t>
            </a:r>
          </a:p>
          <a:p>
            <a:pPr marL="742950" lvl="1" indent="-285750">
              <a:buFont typeface="Wingdings" charset="2"/>
              <a:buChar char="ü"/>
            </a:pPr>
            <a:r>
              <a:rPr lang="en-US" sz="1600" dirty="0" smtClean="0">
                <a:latin typeface="Comic Sans MS" charset="0"/>
                <a:ea typeface="Comic Sans MS" charset="0"/>
                <a:cs typeface="Comic Sans MS" charset="0"/>
              </a:rPr>
              <a:t>Ammonic (NH</a:t>
            </a:r>
            <a:r>
              <a:rPr lang="en-US" sz="1600" baseline="-25000" dirty="0" smtClean="0">
                <a:latin typeface="Comic Sans MS" charset="0"/>
                <a:ea typeface="Comic Sans MS" charset="0"/>
                <a:cs typeface="Comic Sans MS" charset="0"/>
              </a:rPr>
              <a:t>3</a:t>
            </a:r>
            <a:r>
              <a:rPr lang="en-US" sz="1600" dirty="0" smtClean="0">
                <a:latin typeface="Comic Sans MS" charset="0"/>
                <a:ea typeface="Comic Sans MS" charset="0"/>
                <a:cs typeface="Comic Sans MS" charset="0"/>
              </a:rPr>
              <a:t>);</a:t>
            </a:r>
          </a:p>
          <a:p>
            <a:pPr marL="742950" lvl="1" indent="-285750">
              <a:buFont typeface="Wingdings" charset="2"/>
              <a:buChar char="ü"/>
            </a:pPr>
            <a:endParaRPr lang="en-US" sz="1600" dirty="0" smtClean="0">
              <a:latin typeface="Comic Sans MS" charset="0"/>
              <a:ea typeface="Comic Sans MS" charset="0"/>
              <a:cs typeface="Comic Sans MS" charset="0"/>
            </a:endParaRPr>
          </a:p>
          <a:p>
            <a:pPr marL="285750" indent="-285750">
              <a:buFont typeface="Arial" charset="0"/>
              <a:buChar char="•"/>
            </a:pPr>
            <a:r>
              <a:rPr lang="en-US" sz="1600" dirty="0" smtClean="0">
                <a:latin typeface="Comic Sans MS" charset="0"/>
                <a:ea typeface="Comic Sans MS" charset="0"/>
                <a:cs typeface="Comic Sans MS" charset="0"/>
              </a:rPr>
              <a:t>Only NH</a:t>
            </a:r>
            <a:r>
              <a:rPr lang="en-US" sz="1600" baseline="-25000" dirty="0" smtClean="0">
                <a:latin typeface="Comic Sans MS" charset="0"/>
                <a:ea typeface="Comic Sans MS" charset="0"/>
                <a:cs typeface="Comic Sans MS" charset="0"/>
              </a:rPr>
              <a:t>3</a:t>
            </a:r>
            <a:r>
              <a:rPr lang="en-US" sz="1600" dirty="0" smtClean="0">
                <a:latin typeface="Comic Sans MS" charset="0"/>
                <a:ea typeface="Comic Sans MS" charset="0"/>
                <a:cs typeface="Comic Sans MS" charset="0"/>
              </a:rPr>
              <a:t> is not regulated;</a:t>
            </a:r>
          </a:p>
          <a:p>
            <a:pPr marL="285750" indent="-285750">
              <a:buFont typeface="Arial" charset="0"/>
              <a:buChar char="•"/>
            </a:pPr>
            <a:endParaRPr lang="en-US" sz="1600" dirty="0" smtClean="0">
              <a:latin typeface="Comic Sans MS" charset="0"/>
              <a:ea typeface="Comic Sans MS" charset="0"/>
              <a:cs typeface="Comic Sans MS" charset="0"/>
            </a:endParaRPr>
          </a:p>
          <a:p>
            <a:pPr marL="285750" indent="-285750">
              <a:buFont typeface="Arial" charset="0"/>
              <a:buChar char="•"/>
            </a:pPr>
            <a:r>
              <a:rPr lang="en-US" sz="1600" dirty="0" smtClean="0">
                <a:latin typeface="Comic Sans MS" charset="0"/>
                <a:ea typeface="Comic Sans MS" charset="0"/>
                <a:cs typeface="Comic Sans MS" charset="0"/>
              </a:rPr>
              <a:t>Ammonia is the limiting species in PM</a:t>
            </a:r>
            <a:r>
              <a:rPr lang="en-US" sz="1600" baseline="-25000" dirty="0" smtClean="0">
                <a:latin typeface="Comic Sans MS" charset="0"/>
                <a:ea typeface="Comic Sans MS" charset="0"/>
                <a:cs typeface="Comic Sans MS" charset="0"/>
              </a:rPr>
              <a:t>2.5</a:t>
            </a:r>
            <a:r>
              <a:rPr lang="en-US" sz="1600" dirty="0" smtClean="0">
                <a:latin typeface="Comic Sans MS" charset="0"/>
                <a:ea typeface="Comic Sans MS" charset="0"/>
                <a:cs typeface="Comic Sans MS" charset="0"/>
              </a:rPr>
              <a:t> formation, regulating SO</a:t>
            </a:r>
            <a:r>
              <a:rPr lang="en-US" sz="1600" baseline="-25000" dirty="0" smtClean="0">
                <a:latin typeface="Comic Sans MS" charset="0"/>
                <a:ea typeface="Comic Sans MS" charset="0"/>
                <a:cs typeface="Comic Sans MS" charset="0"/>
              </a:rPr>
              <a:t>2</a:t>
            </a:r>
            <a:r>
              <a:rPr lang="en-US" sz="1600" dirty="0" smtClean="0">
                <a:latin typeface="Comic Sans MS" charset="0"/>
                <a:ea typeface="Comic Sans MS" charset="0"/>
                <a:cs typeface="Comic Sans MS" charset="0"/>
              </a:rPr>
              <a:t> and NO</a:t>
            </a:r>
            <a:r>
              <a:rPr lang="en-US" sz="1600" baseline="-25000" dirty="0" smtClean="0">
                <a:latin typeface="Comic Sans MS" charset="0"/>
                <a:ea typeface="Comic Sans MS" charset="0"/>
                <a:cs typeface="Comic Sans MS" charset="0"/>
              </a:rPr>
              <a:t>x</a:t>
            </a:r>
            <a:r>
              <a:rPr lang="en-US" sz="1600" dirty="0" smtClean="0">
                <a:latin typeface="Comic Sans MS" charset="0"/>
                <a:ea typeface="Comic Sans MS" charset="0"/>
                <a:cs typeface="Comic Sans MS" charset="0"/>
              </a:rPr>
              <a:t> alone cannot determine the fate of PM</a:t>
            </a:r>
            <a:r>
              <a:rPr lang="en-US" sz="1600" baseline="-25000" dirty="0" smtClean="0">
                <a:latin typeface="Comic Sans MS" charset="0"/>
                <a:ea typeface="Comic Sans MS" charset="0"/>
                <a:cs typeface="Comic Sans MS" charset="0"/>
              </a:rPr>
              <a:t>2.5</a:t>
            </a:r>
            <a:r>
              <a:rPr lang="en-US" sz="1600" dirty="0" smtClean="0">
                <a:latin typeface="Comic Sans MS" charset="0"/>
                <a:ea typeface="Comic Sans MS" charset="0"/>
                <a:cs typeface="Comic Sans MS" charset="0"/>
              </a:rPr>
              <a:t>;</a:t>
            </a:r>
          </a:p>
          <a:p>
            <a:pPr marL="285750" indent="-285750">
              <a:buFont typeface="Arial" charset="0"/>
              <a:buChar char="•"/>
            </a:pPr>
            <a:endParaRPr lang="en-US" sz="1600" dirty="0" smtClean="0">
              <a:latin typeface="Comic Sans MS" charset="0"/>
              <a:ea typeface="Comic Sans MS" charset="0"/>
              <a:cs typeface="Comic Sans MS" charset="0"/>
            </a:endParaRPr>
          </a:p>
          <a:p>
            <a:pPr marL="285750" indent="-285750">
              <a:buFont typeface="Arial" charset="0"/>
              <a:buChar char="•"/>
            </a:pPr>
            <a:r>
              <a:rPr lang="en-US" sz="1600" dirty="0" smtClean="0">
                <a:latin typeface="Comic Sans MS" charset="0"/>
                <a:ea typeface="Comic Sans MS" charset="0"/>
                <a:cs typeface="Comic Sans MS" charset="0"/>
              </a:rPr>
              <a:t>Meteorological conditions (wind, rain, temperatures, etc.) affects the concentration of ammonia gases.</a:t>
            </a:r>
          </a:p>
        </p:txBody>
      </p:sp>
    </p:spTree>
    <p:extLst>
      <p:ext uri="{BB962C8B-B14F-4D97-AF65-F5344CB8AC3E}">
        <p14:creationId xmlns:p14="http://schemas.microsoft.com/office/powerpoint/2010/main" val="137362174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72" y="190350"/>
            <a:ext cx="8229600" cy="935724"/>
          </a:xfrm>
        </p:spPr>
        <p:txBody>
          <a:bodyPr>
            <a:normAutofit fontScale="90000"/>
          </a:bodyPr>
          <a:lstStyle/>
          <a:p>
            <a:r>
              <a:rPr lang="en-US" b="1" smtClean="0">
                <a:solidFill>
                  <a:srgbClr val="0000FF"/>
                </a:solidFill>
                <a:latin typeface="Comic Sans MS"/>
                <a:cs typeface="Comic Sans MS"/>
              </a:rPr>
              <a:t>Why Satellite Remote </a:t>
            </a:r>
            <a:r>
              <a:rPr lang="en-US" b="1" dirty="0" smtClean="0">
                <a:solidFill>
                  <a:srgbClr val="0000FF"/>
                </a:solidFill>
                <a:latin typeface="Comic Sans MS"/>
                <a:cs typeface="Comic Sans MS"/>
              </a:rPr>
              <a:t>Sensing</a:t>
            </a:r>
            <a:endParaRPr lang="en-US" b="1" dirty="0">
              <a:solidFill>
                <a:srgbClr val="0000FF"/>
              </a:solidFill>
              <a:latin typeface="Comic Sans MS"/>
              <a:cs typeface="Comic Sans MS"/>
            </a:endParaRPr>
          </a:p>
        </p:txBody>
      </p:sp>
      <p:sp>
        <p:nvSpPr>
          <p:cNvPr id="3" name="Content Placeholder 2"/>
          <p:cNvSpPr>
            <a:spLocks noGrp="1"/>
          </p:cNvSpPr>
          <p:nvPr>
            <p:ph idx="1"/>
          </p:nvPr>
        </p:nvSpPr>
        <p:spPr>
          <a:xfrm>
            <a:off x="346766" y="1317862"/>
            <a:ext cx="8552211" cy="5230324"/>
          </a:xfrm>
        </p:spPr>
        <p:txBody>
          <a:bodyPr>
            <a:noAutofit/>
          </a:bodyPr>
          <a:lstStyle/>
          <a:p>
            <a:pPr marL="342900" lvl="1" indent="-342900">
              <a:buFont typeface="Arial"/>
              <a:buChar char="•"/>
            </a:pPr>
            <a:r>
              <a:rPr lang="en-US" sz="2000" dirty="0" smtClean="0">
                <a:latin typeface="Comic Sans MS"/>
                <a:ea typeface="Cambria" pitchFamily="-84" charset="0"/>
                <a:cs typeface="Comic Sans MS"/>
              </a:rPr>
              <a:t>Ammonia in situ measurements are rare, global coverage is impossible.</a:t>
            </a:r>
          </a:p>
          <a:p>
            <a:endParaRPr lang="en-US" sz="1200" dirty="0">
              <a:latin typeface="Comic Sans MS"/>
              <a:ea typeface="Cambria" pitchFamily="-84" charset="0"/>
              <a:cs typeface="Comic Sans MS"/>
            </a:endParaRPr>
          </a:p>
          <a:p>
            <a:r>
              <a:rPr lang="en-US" sz="2000" dirty="0" smtClean="0">
                <a:latin typeface="Comic Sans MS"/>
                <a:ea typeface="Cambria" pitchFamily="-84" charset="0"/>
                <a:cs typeface="Comic Sans MS"/>
              </a:rPr>
              <a:t>Satellite measurements with </a:t>
            </a:r>
            <a:r>
              <a:rPr lang="en-US" sz="2000" dirty="0" smtClean="0">
                <a:latin typeface="Comic Sans MS" pitchFamily="-84" charset="0"/>
                <a:ea typeface="Cambria" pitchFamily="-84" charset="0"/>
              </a:rPr>
              <a:t>daily and large global coverage are challenging and have been lacking partly because the lifetime of NH</a:t>
            </a:r>
            <a:r>
              <a:rPr lang="en-US" sz="2000" baseline="-25000" dirty="0" smtClean="0">
                <a:latin typeface="Comic Sans MS" pitchFamily="-84" charset="0"/>
                <a:ea typeface="Cambria" pitchFamily="-84" charset="0"/>
              </a:rPr>
              <a:t>3</a:t>
            </a:r>
            <a:r>
              <a:rPr lang="en-US" sz="2000" dirty="0" smtClean="0">
                <a:latin typeface="Comic Sans MS" pitchFamily="-84" charset="0"/>
                <a:ea typeface="Cambria" pitchFamily="-84" charset="0"/>
              </a:rPr>
              <a:t> is relatively short and partly because it requires high sensitivity for the retrievals that can be only obtained from areas with high thermal contrasts near the surface (Clarisse </a:t>
            </a:r>
            <a:r>
              <a:rPr lang="en-US" sz="2000" i="1" dirty="0" smtClean="0">
                <a:latin typeface="Comic Sans MS" pitchFamily="-84" charset="0"/>
                <a:ea typeface="Cambria" pitchFamily="-84" charset="0"/>
              </a:rPr>
              <a:t>et al.</a:t>
            </a:r>
            <a:r>
              <a:rPr lang="en-US" sz="2000" dirty="0" smtClean="0">
                <a:latin typeface="Comic Sans MS" pitchFamily="-84" charset="0"/>
                <a:ea typeface="Cambria" pitchFamily="-84" charset="0"/>
              </a:rPr>
              <a:t>, 2010). </a:t>
            </a:r>
          </a:p>
          <a:p>
            <a:endParaRPr lang="en-US" sz="1200" dirty="0" smtClean="0">
              <a:latin typeface="Comic Sans MS" pitchFamily="-84" charset="0"/>
              <a:ea typeface="Cambria" pitchFamily="-84" charset="0"/>
            </a:endParaRPr>
          </a:p>
          <a:p>
            <a:r>
              <a:rPr lang="en-US" sz="2000" dirty="0" smtClean="0">
                <a:latin typeface="Comic Sans MS"/>
                <a:cs typeface="Comic Sans MS"/>
              </a:rPr>
              <a:t>AIRS (</a:t>
            </a:r>
            <a:r>
              <a:rPr lang="en-GB" sz="2000" dirty="0">
                <a:latin typeface="Comic Sans MS"/>
                <a:cs typeface="Comic Sans MS"/>
              </a:rPr>
              <a:t>Atmospheric </a:t>
            </a:r>
            <a:r>
              <a:rPr lang="en-GB" sz="2000" dirty="0" err="1" smtClean="0">
                <a:latin typeface="Comic Sans MS"/>
                <a:cs typeface="Comic Sans MS"/>
              </a:rPr>
              <a:t>InfraRed</a:t>
            </a:r>
            <a:r>
              <a:rPr lang="en-GB" sz="2000" dirty="0" smtClean="0">
                <a:latin typeface="Comic Sans MS"/>
                <a:cs typeface="Comic Sans MS"/>
              </a:rPr>
              <a:t> Sounder)</a:t>
            </a:r>
            <a:r>
              <a:rPr lang="en-GB" sz="2000" b="1" dirty="0" smtClean="0">
                <a:solidFill>
                  <a:srgbClr val="1E0DFF"/>
                </a:solidFill>
                <a:latin typeface="Comic Sans MS"/>
                <a:cs typeface="Comic Sans MS"/>
              </a:rPr>
              <a:t> </a:t>
            </a:r>
            <a:r>
              <a:rPr lang="en-US" sz="2000" dirty="0" smtClean="0">
                <a:latin typeface="Comic Sans MS"/>
                <a:cs typeface="Comic Sans MS"/>
              </a:rPr>
              <a:t>afternoon overpasses (1:30pm) are best correlated with the daily emission peak time and during the daily period with the highest thermal contrast. Additionally, AIRS large coverage with wide swaths and cloud-clearing provide daily NH</a:t>
            </a:r>
            <a:r>
              <a:rPr lang="en-US" sz="2000" baseline="-25000" dirty="0" smtClean="0">
                <a:latin typeface="Comic Sans MS"/>
                <a:cs typeface="Comic Sans MS"/>
              </a:rPr>
              <a:t>3</a:t>
            </a:r>
            <a:r>
              <a:rPr lang="en-US" sz="2000" dirty="0" smtClean="0">
                <a:latin typeface="Comic Sans MS"/>
                <a:cs typeface="Comic Sans MS"/>
              </a:rPr>
              <a:t> maps. The 13-year data records makes AIRS the best sensor for NH</a:t>
            </a:r>
            <a:r>
              <a:rPr lang="en-US" sz="2000" baseline="-25000" dirty="0" smtClean="0">
                <a:latin typeface="Comic Sans MS"/>
                <a:cs typeface="Comic Sans MS"/>
              </a:rPr>
              <a:t>3</a:t>
            </a:r>
            <a:r>
              <a:rPr lang="en-US" sz="2000" dirty="0" smtClean="0">
                <a:latin typeface="Comic Sans MS"/>
                <a:cs typeface="Comic Sans MS"/>
              </a:rPr>
              <a:t> trends and variability studies (to date).</a:t>
            </a:r>
            <a:endParaRPr lang="en-US" sz="2000" dirty="0">
              <a:latin typeface="Comic Sans MS"/>
              <a:cs typeface="Comic Sans MS"/>
            </a:endParaRPr>
          </a:p>
        </p:txBody>
      </p:sp>
    </p:spTree>
    <p:extLst>
      <p:ext uri="{BB962C8B-B14F-4D97-AF65-F5344CB8AC3E}">
        <p14:creationId xmlns:p14="http://schemas.microsoft.com/office/powerpoint/2010/main" val="74245360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170121" y="63171"/>
            <a:ext cx="8867553" cy="925511"/>
          </a:xfrm>
          <a:prstGeom prst="rect">
            <a:avLst/>
          </a:prstGeom>
          <a:noFill/>
          <a:ln w="9525">
            <a:noFill/>
            <a:round/>
            <a:headEnd/>
            <a:tailEnd/>
          </a:ln>
        </p:spPr>
        <p:txBody>
          <a:bodyPr wrap="square" lIns="90000" tIns="46800" rIns="90000" bIns="46800">
            <a:prstTxWarp prst="textNoShape">
              <a:avLst/>
            </a:prstTxWarp>
            <a:spAutoFit/>
          </a:bodyPr>
          <a:lstStyle/>
          <a:p>
            <a:pPr>
              <a:lnSpc>
                <a:spcPct val="100000"/>
              </a:lnSpc>
              <a:buClr>
                <a:srgbClr val="1E0D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b="1" dirty="0">
                <a:solidFill>
                  <a:srgbClr val="1E0DFF"/>
                </a:solidFill>
                <a:latin typeface="Comic Sans MS"/>
                <a:cs typeface="Comic Sans MS"/>
              </a:rPr>
              <a:t>Atmospheric </a:t>
            </a:r>
            <a:r>
              <a:rPr lang="en-GB" sz="3600" b="1" dirty="0" err="1" smtClean="0">
                <a:solidFill>
                  <a:srgbClr val="1E0DFF"/>
                </a:solidFill>
                <a:latin typeface="Comic Sans MS"/>
                <a:cs typeface="Comic Sans MS"/>
              </a:rPr>
              <a:t>InfraRed</a:t>
            </a:r>
            <a:r>
              <a:rPr lang="en-GB" sz="3600" b="1" dirty="0" smtClean="0">
                <a:solidFill>
                  <a:srgbClr val="1E0DFF"/>
                </a:solidFill>
                <a:latin typeface="Comic Sans MS"/>
                <a:cs typeface="Comic Sans MS"/>
              </a:rPr>
              <a:t> Sounder (AIRS)</a:t>
            </a:r>
          </a:p>
          <a:p>
            <a:pPr algn="ctr">
              <a:lnSpc>
                <a:spcPct val="100000"/>
              </a:lnSpc>
              <a:buClr>
                <a:srgbClr val="1E0D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smtClean="0">
                <a:solidFill>
                  <a:srgbClr val="1E0DFF"/>
                </a:solidFill>
                <a:latin typeface="Comic Sans MS"/>
                <a:cs typeface="Comic Sans MS"/>
              </a:rPr>
              <a:t>Launched May 2002; afternoon (1:30pm) overpass; daily global coverage</a:t>
            </a:r>
            <a:endParaRPr lang="en-GB" b="1" dirty="0">
              <a:solidFill>
                <a:srgbClr val="1E0DFF"/>
              </a:solidFill>
              <a:latin typeface="Comic Sans MS"/>
              <a:cs typeface="Comic Sans MS"/>
            </a:endParaRPr>
          </a:p>
        </p:txBody>
      </p:sp>
      <p:sp>
        <p:nvSpPr>
          <p:cNvPr id="14340" name="Text Box 3"/>
          <p:cNvSpPr txBox="1">
            <a:spLocks noChangeArrowheads="1"/>
          </p:cNvSpPr>
          <p:nvPr/>
        </p:nvSpPr>
        <p:spPr bwMode="auto">
          <a:xfrm>
            <a:off x="4464946" y="1246370"/>
            <a:ext cx="4287006" cy="2510560"/>
          </a:xfrm>
          <a:prstGeom prst="rect">
            <a:avLst/>
          </a:prstGeom>
          <a:noFill/>
          <a:ln w="9525">
            <a:noFill/>
            <a:round/>
            <a:headEnd/>
            <a:tailEnd/>
          </a:ln>
        </p:spPr>
        <p:txBody>
          <a:bodyPr wrap="square" lIns="90000" tIns="46800" rIns="90000" bIns="46800">
            <a:prstTxWarp prst="textNoShape">
              <a:avLst/>
            </a:prstTxWarp>
            <a:spAutoFit/>
          </a:bodyPr>
          <a:lstStyle/>
          <a:p>
            <a:pPr marL="115888" indent="-115888">
              <a:lnSpc>
                <a:spcPct val="100000"/>
              </a:lnSpc>
              <a:spcAft>
                <a:spcPts val="600"/>
              </a:spcAft>
              <a:buFont typeface="Arial" charset="0"/>
              <a:buChar char="•"/>
              <a:tabLst>
                <a:tab pos="55563"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solidFill>
                  <a:srgbClr val="000000"/>
                </a:solidFill>
                <a:latin typeface="Comic Sans MS"/>
                <a:cs typeface="Comic Sans MS"/>
              </a:rPr>
              <a:t>A grating spectrometer originally designed to improve weather forecast and now also used for climate and air quality studies.</a:t>
            </a:r>
          </a:p>
          <a:p>
            <a:pPr marL="115888" indent="-115888">
              <a:lnSpc>
                <a:spcPct val="100000"/>
              </a:lnSpc>
              <a:spcAft>
                <a:spcPts val="60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solidFill>
                  <a:srgbClr val="000000"/>
                </a:solidFill>
                <a:latin typeface="Comic Sans MS"/>
                <a:cs typeface="Comic Sans MS"/>
              </a:rPr>
              <a:t>Spectral </a:t>
            </a:r>
            <a:r>
              <a:rPr lang="en-GB" sz="1200" dirty="0">
                <a:solidFill>
                  <a:srgbClr val="000000"/>
                </a:solidFill>
                <a:latin typeface="Comic Sans MS"/>
                <a:cs typeface="Comic Sans MS"/>
              </a:rPr>
              <a:t>resolution at </a:t>
            </a:r>
            <a:r>
              <a:rPr lang="en-GB" sz="1200" dirty="0" smtClean="0">
                <a:solidFill>
                  <a:srgbClr val="000000"/>
                </a:solidFill>
                <a:latin typeface="Comic Sans MS"/>
                <a:cs typeface="Comic Sans MS"/>
              </a:rPr>
              <a:t>1/1200 </a:t>
            </a:r>
            <a:r>
              <a:rPr lang="en-GB" sz="1200" dirty="0">
                <a:solidFill>
                  <a:srgbClr val="000000"/>
                </a:solidFill>
                <a:latin typeface="Comic Sans MS"/>
                <a:cs typeface="Comic Sans MS"/>
              </a:rPr>
              <a:t>(~ 0.5 cm</a:t>
            </a:r>
            <a:r>
              <a:rPr lang="en-GB" sz="1200" baseline="30000" dirty="0">
                <a:solidFill>
                  <a:srgbClr val="000000"/>
                </a:solidFill>
                <a:latin typeface="Comic Sans MS"/>
                <a:cs typeface="Comic Sans MS"/>
              </a:rPr>
              <a:t>-1</a:t>
            </a:r>
            <a:r>
              <a:rPr lang="en-GB" sz="1200" dirty="0" smtClean="0">
                <a:solidFill>
                  <a:srgbClr val="000000"/>
                </a:solidFill>
                <a:latin typeface="Comic Sans MS"/>
                <a:cs typeface="Comic Sans MS"/>
              </a:rPr>
              <a:t>)</a:t>
            </a:r>
          </a:p>
          <a:p>
            <a:pPr marL="115888" indent="-115888">
              <a:lnSpc>
                <a:spcPct val="100000"/>
              </a:lnSpc>
              <a:spcAft>
                <a:spcPts val="600"/>
              </a:spcAft>
              <a:buFont typeface="Arial" charset="0"/>
              <a:buChar char="•"/>
              <a:tabLst>
                <a:tab pos="115888"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solidFill>
                  <a:srgbClr val="000000"/>
                </a:solidFill>
                <a:latin typeface="Comic Sans MS"/>
                <a:cs typeface="Comic Sans MS"/>
              </a:rPr>
              <a:t>Covers </a:t>
            </a:r>
            <a:r>
              <a:rPr lang="en-GB" sz="1200" dirty="0">
                <a:solidFill>
                  <a:srgbClr val="000000"/>
                </a:solidFill>
                <a:latin typeface="Comic Sans MS"/>
                <a:cs typeface="Comic Sans MS"/>
              </a:rPr>
              <a:t>650-2665 in three bands with a total of 2378 </a:t>
            </a:r>
            <a:r>
              <a:rPr lang="en-GB" sz="1200" dirty="0" smtClean="0">
                <a:solidFill>
                  <a:srgbClr val="000000"/>
                </a:solidFill>
                <a:latin typeface="Comic Sans MS"/>
                <a:cs typeface="Comic Sans MS"/>
              </a:rPr>
              <a:t>channels</a:t>
            </a:r>
          </a:p>
          <a:p>
            <a:pPr marL="115888" indent="-115888">
              <a:lnSpc>
                <a:spcPct val="100000"/>
              </a:lnSpc>
              <a:spcAft>
                <a:spcPts val="60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solidFill>
                  <a:srgbClr val="000000"/>
                </a:solidFill>
                <a:latin typeface="Comic Sans MS"/>
                <a:cs typeface="Comic Sans MS"/>
              </a:rPr>
              <a:t>Spatial </a:t>
            </a:r>
            <a:r>
              <a:rPr lang="en-GB" sz="1200" dirty="0">
                <a:solidFill>
                  <a:srgbClr val="000000"/>
                </a:solidFill>
                <a:latin typeface="Comic Sans MS"/>
                <a:cs typeface="Comic Sans MS"/>
              </a:rPr>
              <a:t>resolution 13.5 km</a:t>
            </a:r>
            <a:r>
              <a:rPr lang="en-GB" sz="1200" baseline="30000" dirty="0">
                <a:solidFill>
                  <a:srgbClr val="000000"/>
                </a:solidFill>
                <a:latin typeface="Comic Sans MS"/>
                <a:cs typeface="Comic Sans MS"/>
              </a:rPr>
              <a:t>2</a:t>
            </a:r>
            <a:r>
              <a:rPr lang="en-GB" sz="1200" baseline="30000" dirty="0" smtClean="0">
                <a:solidFill>
                  <a:srgbClr val="000000"/>
                </a:solidFill>
                <a:latin typeface="Comic Sans MS"/>
                <a:cs typeface="Comic Sans MS"/>
              </a:rPr>
              <a:t> </a:t>
            </a:r>
            <a:r>
              <a:rPr lang="en-GB" sz="1200" dirty="0" smtClean="0">
                <a:solidFill>
                  <a:srgbClr val="000000"/>
                </a:solidFill>
                <a:latin typeface="Comic Sans MS"/>
                <a:cs typeface="Comic Sans MS"/>
              </a:rPr>
              <a:t>(with retrievals at ~45 km</a:t>
            </a:r>
            <a:r>
              <a:rPr lang="en-GB" sz="1200" baseline="30000" dirty="0" smtClean="0">
                <a:solidFill>
                  <a:srgbClr val="000000"/>
                </a:solidFill>
                <a:latin typeface="Comic Sans MS"/>
                <a:cs typeface="Comic Sans MS"/>
              </a:rPr>
              <a:t>2</a:t>
            </a:r>
            <a:r>
              <a:rPr lang="en-GB" sz="1200" dirty="0" smtClean="0">
                <a:solidFill>
                  <a:srgbClr val="000000"/>
                </a:solidFill>
                <a:latin typeface="Comic Sans MS"/>
                <a:cs typeface="Comic Sans MS"/>
              </a:rPr>
              <a:t>)</a:t>
            </a:r>
          </a:p>
          <a:p>
            <a:pPr marL="115888" indent="-115888">
              <a:lnSpc>
                <a:spcPct val="100000"/>
              </a:lnSpc>
              <a:spcAft>
                <a:spcPts val="60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solidFill>
                  <a:srgbClr val="000000"/>
                </a:solidFill>
                <a:latin typeface="Comic Sans MS"/>
                <a:cs typeface="Comic Sans MS"/>
              </a:rPr>
              <a:t>Wide swaths and cloud clearing provide daily global coverage</a:t>
            </a:r>
          </a:p>
          <a:p>
            <a:pPr marL="115888" indent="-115888">
              <a:lnSpc>
                <a:spcPct val="100000"/>
              </a:lnSpc>
              <a:spcAft>
                <a:spcPts val="0"/>
              </a:spcAft>
              <a:buFont typeface="Arial"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solidFill>
                  <a:srgbClr val="000000"/>
                </a:solidFill>
                <a:latin typeface="Comic Sans MS"/>
                <a:cs typeface="Comic Sans MS"/>
              </a:rPr>
              <a:t>Very </a:t>
            </a:r>
            <a:r>
              <a:rPr lang="en-GB" sz="1200" dirty="0">
                <a:solidFill>
                  <a:srgbClr val="000000"/>
                </a:solidFill>
                <a:latin typeface="Comic Sans MS"/>
                <a:cs typeface="Comic Sans MS"/>
              </a:rPr>
              <a:t>high Signal-to-Noise accuracies of 1K over 1 km</a:t>
            </a:r>
            <a:r>
              <a:rPr lang="en-GB" sz="1200" dirty="0" smtClean="0">
                <a:solidFill>
                  <a:srgbClr val="000000"/>
                </a:solidFill>
                <a:latin typeface="Comic Sans MS"/>
                <a:cs typeface="Comic Sans MS"/>
              </a:rPr>
              <a:t>-layer. </a:t>
            </a:r>
            <a:endParaRPr lang="en-GB" sz="1200" dirty="0">
              <a:solidFill>
                <a:srgbClr val="000000"/>
              </a:solidFill>
              <a:latin typeface="Comic Sans MS"/>
              <a:cs typeface="Comic Sans MS"/>
            </a:endParaRPr>
          </a:p>
        </p:txBody>
      </p:sp>
      <p:sp>
        <p:nvSpPr>
          <p:cNvPr id="21" name="TextBox 20"/>
          <p:cNvSpPr txBox="1"/>
          <p:nvPr/>
        </p:nvSpPr>
        <p:spPr>
          <a:xfrm>
            <a:off x="524357" y="4218220"/>
            <a:ext cx="764114" cy="369332"/>
          </a:xfrm>
          <a:prstGeom prst="rect">
            <a:avLst/>
          </a:prstGeom>
          <a:noFill/>
        </p:spPr>
        <p:txBody>
          <a:bodyPr wrap="none" rtlCol="0">
            <a:spAutoFit/>
          </a:bodyPr>
          <a:lstStyle/>
          <a:p>
            <a:r>
              <a:rPr lang="en-US" b="1" dirty="0" smtClean="0">
                <a:solidFill>
                  <a:srgbClr val="0000FF"/>
                </a:solidFill>
              </a:rPr>
              <a:t>AQUA</a:t>
            </a:r>
            <a:endParaRPr lang="en-US" b="1" dirty="0">
              <a:solidFill>
                <a:srgbClr val="0000FF"/>
              </a:solidFill>
            </a:endParaRPr>
          </a:p>
        </p:txBody>
      </p:sp>
      <p:grpSp>
        <p:nvGrpSpPr>
          <p:cNvPr id="24" name="Group 8"/>
          <p:cNvGrpSpPr>
            <a:grpSpLocks/>
          </p:cNvGrpSpPr>
          <p:nvPr/>
        </p:nvGrpSpPr>
        <p:grpSpPr bwMode="auto">
          <a:xfrm>
            <a:off x="660740" y="4064529"/>
            <a:ext cx="4190070" cy="2827586"/>
            <a:chOff x="1521" y="912"/>
            <a:chExt cx="4311" cy="3172"/>
          </a:xfrm>
        </p:grpSpPr>
        <p:pic>
          <p:nvPicPr>
            <p:cNvPr id="25" name="Picture 9"/>
            <p:cNvPicPr>
              <a:picLocks noChangeAspect="1" noChangeArrowheads="1"/>
            </p:cNvPicPr>
            <p:nvPr/>
          </p:nvPicPr>
          <p:blipFill>
            <a:blip r:embed="rId3"/>
            <a:srcRect/>
            <a:stretch>
              <a:fillRect/>
            </a:stretch>
          </p:blipFill>
          <p:spPr bwMode="auto">
            <a:xfrm>
              <a:off x="2496" y="912"/>
              <a:ext cx="2790" cy="2832"/>
            </a:xfrm>
            <a:prstGeom prst="rect">
              <a:avLst/>
            </a:prstGeom>
            <a:noFill/>
            <a:ln w="9525">
              <a:noFill/>
              <a:round/>
              <a:headEnd/>
              <a:tailEnd/>
            </a:ln>
          </p:spPr>
        </p:pic>
        <p:sp>
          <p:nvSpPr>
            <p:cNvPr id="26" name="Line 10"/>
            <p:cNvSpPr>
              <a:spLocks noChangeShapeType="1"/>
            </p:cNvSpPr>
            <p:nvPr/>
          </p:nvSpPr>
          <p:spPr bwMode="auto">
            <a:xfrm flipV="1">
              <a:off x="3168" y="3166"/>
              <a:ext cx="624" cy="484"/>
            </a:xfrm>
            <a:prstGeom prst="line">
              <a:avLst/>
            </a:prstGeom>
            <a:noFill/>
            <a:ln w="9360">
              <a:solidFill>
                <a:srgbClr val="000000"/>
              </a:solidFill>
              <a:miter lim="800000"/>
              <a:headEnd/>
              <a:tailEnd type="triangle" w="med" len="med"/>
            </a:ln>
          </p:spPr>
          <p:txBody>
            <a:bodyPr>
              <a:prstTxWarp prst="textNoShape">
                <a:avLst/>
              </a:prstTxWarp>
            </a:bodyPr>
            <a:lstStyle/>
            <a:p>
              <a:endParaRPr lang="en-US"/>
            </a:p>
          </p:txBody>
        </p:sp>
        <p:sp>
          <p:nvSpPr>
            <p:cNvPr id="27" name="Text Box 11"/>
            <p:cNvSpPr txBox="1">
              <a:spLocks noChangeArrowheads="1"/>
            </p:cNvSpPr>
            <p:nvPr/>
          </p:nvSpPr>
          <p:spPr bwMode="auto">
            <a:xfrm>
              <a:off x="2640" y="3504"/>
              <a:ext cx="768" cy="244"/>
            </a:xfrm>
            <a:prstGeom prst="rect">
              <a:avLst/>
            </a:prstGeom>
            <a:noFill/>
            <a:ln w="9525">
              <a:noFill/>
              <a:round/>
              <a:headEnd/>
              <a:tailEnd/>
            </a:ln>
          </p:spPr>
          <p:txBody>
            <a:bodyPr wrap="square" lIns="90000" tIns="46800" rIns="90000" bIns="46800">
              <a:prstTxWarp prst="textNoShape">
                <a:avLst/>
              </a:prstTxWarp>
              <a:spAutoFit/>
            </a:bodyPr>
            <a:lstStyle/>
            <a:p>
              <a:pPr>
                <a:lnSpc>
                  <a:spcPct val="100000"/>
                </a:lnSpc>
                <a:spcBef>
                  <a:spcPts val="1500"/>
                </a:spcBef>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800" dirty="0">
                  <a:solidFill>
                    <a:srgbClr val="000000"/>
                  </a:solidFill>
                  <a:latin typeface="Calibri" charset="0"/>
                </a:rPr>
                <a:t>AIRS</a:t>
              </a:r>
            </a:p>
          </p:txBody>
        </p:sp>
        <p:sp>
          <p:nvSpPr>
            <p:cNvPr id="28" name="Line 12"/>
            <p:cNvSpPr>
              <a:spLocks noChangeShapeType="1"/>
            </p:cNvSpPr>
            <p:nvPr/>
          </p:nvSpPr>
          <p:spPr bwMode="auto">
            <a:xfrm flipV="1">
              <a:off x="2160" y="2877"/>
              <a:ext cx="720" cy="388"/>
            </a:xfrm>
            <a:prstGeom prst="line">
              <a:avLst/>
            </a:prstGeom>
            <a:noFill/>
            <a:ln w="9360">
              <a:solidFill>
                <a:srgbClr val="000000"/>
              </a:solidFill>
              <a:miter lim="800000"/>
              <a:headEnd/>
              <a:tailEnd type="triangle" w="med" len="med"/>
            </a:ln>
          </p:spPr>
          <p:txBody>
            <a:bodyPr>
              <a:prstTxWarp prst="textNoShape">
                <a:avLst/>
              </a:prstTxWarp>
            </a:bodyPr>
            <a:lstStyle/>
            <a:p>
              <a:endParaRPr lang="en-US"/>
            </a:p>
          </p:txBody>
        </p:sp>
        <p:sp>
          <p:nvSpPr>
            <p:cNvPr id="29" name="Text Box 13"/>
            <p:cNvSpPr txBox="1">
              <a:spLocks noChangeArrowheads="1"/>
            </p:cNvSpPr>
            <p:nvPr/>
          </p:nvSpPr>
          <p:spPr bwMode="auto">
            <a:xfrm>
              <a:off x="1521" y="3264"/>
              <a:ext cx="1071" cy="244"/>
            </a:xfrm>
            <a:prstGeom prst="rect">
              <a:avLst/>
            </a:prstGeom>
            <a:noFill/>
            <a:ln w="9525">
              <a:noFill/>
              <a:round/>
              <a:headEnd/>
              <a:tailEnd/>
            </a:ln>
          </p:spPr>
          <p:txBody>
            <a:bodyPr wrap="square" lIns="90000" tIns="46800" rIns="90000" bIns="46800">
              <a:prstTxWarp prst="textNoShape">
                <a:avLst/>
              </a:prstTxWarp>
              <a:spAutoFit/>
            </a:bodyPr>
            <a:lstStyle/>
            <a:p>
              <a:pPr>
                <a:lnSpc>
                  <a:spcPct val="100000"/>
                </a:lnSpc>
                <a:spcBef>
                  <a:spcPts val="1500"/>
                </a:spcBef>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800" dirty="0">
                  <a:solidFill>
                    <a:srgbClr val="000000"/>
                  </a:solidFill>
                  <a:latin typeface="Calibri" charset="0"/>
                </a:rPr>
                <a:t>MODIS</a:t>
              </a:r>
            </a:p>
          </p:txBody>
        </p:sp>
        <p:sp>
          <p:nvSpPr>
            <p:cNvPr id="30" name="Line 14"/>
            <p:cNvSpPr>
              <a:spLocks noChangeShapeType="1"/>
            </p:cNvSpPr>
            <p:nvPr/>
          </p:nvSpPr>
          <p:spPr bwMode="auto">
            <a:xfrm flipV="1">
              <a:off x="2352" y="1293"/>
              <a:ext cx="624" cy="388"/>
            </a:xfrm>
            <a:prstGeom prst="line">
              <a:avLst/>
            </a:prstGeom>
            <a:noFill/>
            <a:ln w="9360">
              <a:solidFill>
                <a:srgbClr val="000000"/>
              </a:solidFill>
              <a:miter lim="800000"/>
              <a:headEnd/>
              <a:tailEnd type="triangle" w="med" len="med"/>
            </a:ln>
          </p:spPr>
          <p:txBody>
            <a:bodyPr>
              <a:prstTxWarp prst="textNoShape">
                <a:avLst/>
              </a:prstTxWarp>
            </a:bodyPr>
            <a:lstStyle/>
            <a:p>
              <a:endParaRPr lang="en-US"/>
            </a:p>
          </p:txBody>
        </p:sp>
        <p:sp>
          <p:nvSpPr>
            <p:cNvPr id="31" name="Text Box 15"/>
            <p:cNvSpPr txBox="1">
              <a:spLocks noChangeArrowheads="1"/>
            </p:cNvSpPr>
            <p:nvPr/>
          </p:nvSpPr>
          <p:spPr bwMode="auto">
            <a:xfrm>
              <a:off x="1521" y="1680"/>
              <a:ext cx="1263" cy="244"/>
            </a:xfrm>
            <a:prstGeom prst="rect">
              <a:avLst/>
            </a:prstGeom>
            <a:noFill/>
            <a:ln w="9525">
              <a:noFill/>
              <a:round/>
              <a:headEnd/>
              <a:tailEnd/>
            </a:ln>
          </p:spPr>
          <p:txBody>
            <a:bodyPr wrap="square" lIns="90000" tIns="46800" rIns="90000" bIns="46800">
              <a:prstTxWarp prst="textNoShape">
                <a:avLst/>
              </a:prstTxWarp>
              <a:spAutoFit/>
            </a:bodyPr>
            <a:lstStyle/>
            <a:p>
              <a:pPr>
                <a:lnSpc>
                  <a:spcPct val="100000"/>
                </a:lnSpc>
                <a:spcBef>
                  <a:spcPts val="1500"/>
                </a:spcBef>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800" dirty="0">
                  <a:solidFill>
                    <a:srgbClr val="000000"/>
                  </a:solidFill>
                  <a:latin typeface="Calibri" charset="0"/>
                </a:rPr>
                <a:t>AMSR-E</a:t>
              </a:r>
            </a:p>
          </p:txBody>
        </p:sp>
        <p:sp>
          <p:nvSpPr>
            <p:cNvPr id="32" name="Line 16"/>
            <p:cNvSpPr>
              <a:spLocks noChangeShapeType="1"/>
            </p:cNvSpPr>
            <p:nvPr/>
          </p:nvSpPr>
          <p:spPr bwMode="auto">
            <a:xfrm flipH="1">
              <a:off x="3502" y="1680"/>
              <a:ext cx="1012" cy="1152"/>
            </a:xfrm>
            <a:prstGeom prst="line">
              <a:avLst/>
            </a:prstGeom>
            <a:noFill/>
            <a:ln w="9360">
              <a:solidFill>
                <a:srgbClr val="000000"/>
              </a:solidFill>
              <a:miter lim="800000"/>
              <a:headEnd/>
              <a:tailEnd type="triangle" w="med" len="med"/>
            </a:ln>
          </p:spPr>
          <p:txBody>
            <a:bodyPr>
              <a:prstTxWarp prst="textNoShape">
                <a:avLst/>
              </a:prstTxWarp>
            </a:bodyPr>
            <a:lstStyle/>
            <a:p>
              <a:endParaRPr lang="en-US"/>
            </a:p>
          </p:txBody>
        </p:sp>
        <p:sp>
          <p:nvSpPr>
            <p:cNvPr id="33" name="Line 17"/>
            <p:cNvSpPr>
              <a:spLocks noChangeShapeType="1"/>
            </p:cNvSpPr>
            <p:nvPr/>
          </p:nvSpPr>
          <p:spPr bwMode="auto">
            <a:xfrm flipH="1">
              <a:off x="4174" y="1680"/>
              <a:ext cx="340" cy="1056"/>
            </a:xfrm>
            <a:prstGeom prst="line">
              <a:avLst/>
            </a:prstGeom>
            <a:noFill/>
            <a:ln w="9360">
              <a:solidFill>
                <a:srgbClr val="000000"/>
              </a:solidFill>
              <a:miter lim="800000"/>
              <a:headEnd/>
              <a:tailEnd type="triangle" w="med" len="med"/>
            </a:ln>
          </p:spPr>
          <p:txBody>
            <a:bodyPr>
              <a:prstTxWarp prst="textNoShape">
                <a:avLst/>
              </a:prstTxWarp>
            </a:bodyPr>
            <a:lstStyle/>
            <a:p>
              <a:endParaRPr lang="en-US"/>
            </a:p>
          </p:txBody>
        </p:sp>
        <p:sp>
          <p:nvSpPr>
            <p:cNvPr id="34" name="Text Box 18"/>
            <p:cNvSpPr txBox="1">
              <a:spLocks noChangeArrowheads="1"/>
            </p:cNvSpPr>
            <p:nvPr/>
          </p:nvSpPr>
          <p:spPr bwMode="auto">
            <a:xfrm>
              <a:off x="4174" y="1293"/>
              <a:ext cx="864" cy="244"/>
            </a:xfrm>
            <a:prstGeom prst="rect">
              <a:avLst/>
            </a:prstGeom>
            <a:noFill/>
            <a:ln w="9525">
              <a:noFill/>
              <a:round/>
              <a:headEnd/>
              <a:tailEnd/>
            </a:ln>
          </p:spPr>
          <p:txBody>
            <a:bodyPr wrap="square" lIns="90000" tIns="46800" rIns="90000" bIns="46800">
              <a:prstTxWarp prst="textNoShape">
                <a:avLst/>
              </a:prstTxWarp>
              <a:spAutoFit/>
            </a:bodyPr>
            <a:lstStyle/>
            <a:p>
              <a:pPr>
                <a:lnSpc>
                  <a:spcPct val="100000"/>
                </a:lnSpc>
                <a:spcBef>
                  <a:spcPts val="1500"/>
                </a:spcBef>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800" dirty="0">
                  <a:solidFill>
                    <a:srgbClr val="000000"/>
                  </a:solidFill>
                  <a:latin typeface="Calibri" charset="0"/>
                </a:rPr>
                <a:t>AMSU</a:t>
              </a:r>
            </a:p>
          </p:txBody>
        </p:sp>
        <p:sp>
          <p:nvSpPr>
            <p:cNvPr id="35" name="Line 19"/>
            <p:cNvSpPr>
              <a:spLocks noChangeShapeType="1"/>
            </p:cNvSpPr>
            <p:nvPr/>
          </p:nvSpPr>
          <p:spPr bwMode="auto">
            <a:xfrm flipH="1">
              <a:off x="4318" y="1920"/>
              <a:ext cx="820" cy="1152"/>
            </a:xfrm>
            <a:prstGeom prst="line">
              <a:avLst/>
            </a:prstGeom>
            <a:noFill/>
            <a:ln w="9360">
              <a:solidFill>
                <a:srgbClr val="000000"/>
              </a:solidFill>
              <a:miter lim="800000"/>
              <a:headEnd/>
              <a:tailEnd type="triangle" w="med" len="med"/>
            </a:ln>
          </p:spPr>
          <p:txBody>
            <a:bodyPr>
              <a:prstTxWarp prst="textNoShape">
                <a:avLst/>
              </a:prstTxWarp>
            </a:bodyPr>
            <a:lstStyle/>
            <a:p>
              <a:endParaRPr lang="en-US"/>
            </a:p>
          </p:txBody>
        </p:sp>
        <p:sp>
          <p:nvSpPr>
            <p:cNvPr id="36" name="Text Box 20"/>
            <p:cNvSpPr txBox="1">
              <a:spLocks noChangeArrowheads="1"/>
            </p:cNvSpPr>
            <p:nvPr/>
          </p:nvSpPr>
          <p:spPr bwMode="auto">
            <a:xfrm>
              <a:off x="5038" y="1680"/>
              <a:ext cx="794" cy="244"/>
            </a:xfrm>
            <a:prstGeom prst="rect">
              <a:avLst/>
            </a:prstGeom>
            <a:noFill/>
            <a:ln w="9525">
              <a:noFill/>
              <a:round/>
              <a:headEnd/>
              <a:tailEnd/>
            </a:ln>
          </p:spPr>
          <p:txBody>
            <a:bodyPr wrap="square" lIns="90000" tIns="46800" rIns="90000" bIns="46800">
              <a:prstTxWarp prst="textNoShape">
                <a:avLst/>
              </a:prstTxWarp>
              <a:spAutoFit/>
            </a:bodyPr>
            <a:lstStyle/>
            <a:p>
              <a:pPr>
                <a:lnSpc>
                  <a:spcPct val="100000"/>
                </a:lnSpc>
                <a:spcBef>
                  <a:spcPts val="1500"/>
                </a:spcBef>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800" dirty="0">
                  <a:solidFill>
                    <a:srgbClr val="000000"/>
                  </a:solidFill>
                  <a:latin typeface="Calibri" charset="0"/>
                </a:rPr>
                <a:t>HSB</a:t>
              </a:r>
            </a:p>
          </p:txBody>
        </p:sp>
        <p:sp>
          <p:nvSpPr>
            <p:cNvPr id="37" name="Line 21"/>
            <p:cNvSpPr>
              <a:spLocks noChangeShapeType="1"/>
            </p:cNvSpPr>
            <p:nvPr/>
          </p:nvSpPr>
          <p:spPr bwMode="auto">
            <a:xfrm flipV="1">
              <a:off x="3744" y="3309"/>
              <a:ext cx="816" cy="580"/>
            </a:xfrm>
            <a:prstGeom prst="line">
              <a:avLst/>
            </a:prstGeom>
            <a:noFill/>
            <a:ln w="9360">
              <a:solidFill>
                <a:srgbClr val="000000"/>
              </a:solidFill>
              <a:miter lim="800000"/>
              <a:headEnd/>
              <a:tailEnd type="triangle" w="med" len="med"/>
            </a:ln>
          </p:spPr>
          <p:txBody>
            <a:bodyPr>
              <a:prstTxWarp prst="textNoShape">
                <a:avLst/>
              </a:prstTxWarp>
            </a:bodyPr>
            <a:lstStyle/>
            <a:p>
              <a:endParaRPr lang="en-US"/>
            </a:p>
          </p:txBody>
        </p:sp>
        <p:sp>
          <p:nvSpPr>
            <p:cNvPr id="38" name="Text Box 22"/>
            <p:cNvSpPr txBox="1">
              <a:spLocks noChangeArrowheads="1"/>
            </p:cNvSpPr>
            <p:nvPr/>
          </p:nvSpPr>
          <p:spPr bwMode="auto">
            <a:xfrm>
              <a:off x="3408" y="3840"/>
              <a:ext cx="864" cy="244"/>
            </a:xfrm>
            <a:prstGeom prst="rect">
              <a:avLst/>
            </a:prstGeom>
            <a:noFill/>
            <a:ln w="9525">
              <a:noFill/>
              <a:round/>
              <a:headEnd/>
              <a:tailEnd/>
            </a:ln>
          </p:spPr>
          <p:txBody>
            <a:bodyPr wrap="square" lIns="90000" tIns="46800" rIns="90000" bIns="46800">
              <a:prstTxWarp prst="textNoShape">
                <a:avLst/>
              </a:prstTxWarp>
              <a:spAutoFit/>
            </a:bodyPr>
            <a:lstStyle/>
            <a:p>
              <a:pPr>
                <a:lnSpc>
                  <a:spcPct val="100000"/>
                </a:lnSpc>
                <a:spcBef>
                  <a:spcPts val="1500"/>
                </a:spcBef>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800" dirty="0">
                  <a:solidFill>
                    <a:srgbClr val="000000"/>
                  </a:solidFill>
                  <a:latin typeface="Calibri" charset="0"/>
                </a:rPr>
                <a:t>CERES</a:t>
              </a:r>
            </a:p>
          </p:txBody>
        </p:sp>
      </p:grpSp>
      <p:pic>
        <p:nvPicPr>
          <p:cNvPr id="40" name="Picture 3"/>
          <p:cNvPicPr>
            <a:picLocks noChangeAspect="1" noChangeArrowheads="1"/>
          </p:cNvPicPr>
          <p:nvPr/>
        </p:nvPicPr>
        <p:blipFill>
          <a:blip r:embed="rId4"/>
          <a:srcRect/>
          <a:stretch>
            <a:fillRect/>
          </a:stretch>
        </p:blipFill>
        <p:spPr bwMode="auto">
          <a:xfrm>
            <a:off x="727216" y="1224466"/>
            <a:ext cx="3351868" cy="2746544"/>
          </a:xfrm>
          <a:prstGeom prst="rect">
            <a:avLst/>
          </a:prstGeom>
          <a:noFill/>
          <a:ln w="9525">
            <a:noFill/>
            <a:miter lim="800000"/>
            <a:headEnd/>
            <a:tailEnd/>
          </a:ln>
        </p:spPr>
      </p:pic>
      <p:pic>
        <p:nvPicPr>
          <p:cNvPr id="41" name="Picture 6"/>
          <p:cNvPicPr>
            <a:picLocks noChangeAspect="1" noChangeArrowheads="1"/>
          </p:cNvPicPr>
          <p:nvPr/>
        </p:nvPicPr>
        <p:blipFill>
          <a:blip r:embed="rId5"/>
          <a:srcRect/>
          <a:stretch>
            <a:fillRect/>
          </a:stretch>
        </p:blipFill>
        <p:spPr bwMode="auto">
          <a:xfrm>
            <a:off x="4827484" y="4007785"/>
            <a:ext cx="3668546" cy="2581247"/>
          </a:xfrm>
          <a:prstGeom prst="rect">
            <a:avLst/>
          </a:prstGeom>
          <a:noFill/>
          <a:ln w="9525">
            <a:noFill/>
            <a:miter lim="800000"/>
            <a:headEnd/>
            <a:tailEnd/>
          </a:ln>
        </p:spPr>
      </p:pic>
    </p:spTree>
    <p:extLst>
      <p:ext uri="{BB962C8B-B14F-4D97-AF65-F5344CB8AC3E}">
        <p14:creationId xmlns:p14="http://schemas.microsoft.com/office/powerpoint/2010/main" val="153768293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6706" y="286440"/>
            <a:ext cx="4849707" cy="646331"/>
          </a:xfrm>
          <a:prstGeom prst="rect">
            <a:avLst/>
          </a:prstGeom>
          <a:noFill/>
        </p:spPr>
        <p:txBody>
          <a:bodyPr wrap="square" rtlCol="0">
            <a:spAutoFit/>
          </a:bodyPr>
          <a:lstStyle/>
          <a:p>
            <a:r>
              <a:rPr lang="en-US" sz="3600" b="1" dirty="0" smtClean="0">
                <a:solidFill>
                  <a:srgbClr val="0000FF"/>
                </a:solidFill>
                <a:latin typeface="Comic Sans MS"/>
                <a:cs typeface="Comic Sans MS"/>
              </a:rPr>
              <a:t>AIRS NH</a:t>
            </a:r>
            <a:r>
              <a:rPr lang="en-US" sz="3600" b="1" baseline="-25000" dirty="0" smtClean="0">
                <a:solidFill>
                  <a:srgbClr val="0000FF"/>
                </a:solidFill>
                <a:latin typeface="Comic Sans MS"/>
                <a:cs typeface="Comic Sans MS"/>
              </a:rPr>
              <a:t>3</a:t>
            </a:r>
            <a:r>
              <a:rPr lang="en-US" sz="3600" b="1" dirty="0" smtClean="0">
                <a:solidFill>
                  <a:srgbClr val="0000FF"/>
                </a:solidFill>
                <a:latin typeface="Comic Sans MS"/>
                <a:cs typeface="Comic Sans MS"/>
              </a:rPr>
              <a:t> Algorithm</a:t>
            </a:r>
            <a:endParaRPr lang="en-US" sz="3600" b="1" dirty="0">
              <a:solidFill>
                <a:srgbClr val="0000FF"/>
              </a:solidFill>
              <a:latin typeface="Comic Sans MS"/>
              <a:cs typeface="Comic Sans MS"/>
            </a:endParaRPr>
          </a:p>
        </p:txBody>
      </p:sp>
      <p:sp>
        <p:nvSpPr>
          <p:cNvPr id="10" name="TextBox 9"/>
          <p:cNvSpPr txBox="1"/>
          <p:nvPr/>
        </p:nvSpPr>
        <p:spPr>
          <a:xfrm>
            <a:off x="615864" y="1227513"/>
            <a:ext cx="7866668" cy="946413"/>
          </a:xfrm>
          <a:prstGeom prst="rect">
            <a:avLst/>
          </a:prstGeom>
          <a:noFill/>
        </p:spPr>
        <p:txBody>
          <a:bodyPr wrap="square" rtlCol="0">
            <a:spAutoFit/>
          </a:bodyPr>
          <a:lstStyle/>
          <a:p>
            <a:pPr marL="111125" indent="-111125">
              <a:spcAft>
                <a:spcPts val="600"/>
              </a:spcAft>
              <a:buFont typeface="Arial"/>
              <a:buChar char="•"/>
            </a:pPr>
            <a:r>
              <a:rPr lang="en-US" sz="1600" smtClean="0">
                <a:ln w="9000" cmpd="sng">
                  <a:solidFill>
                    <a:schemeClr val="accent4">
                      <a:shade val="50000"/>
                      <a:satMod val="120000"/>
                    </a:schemeClr>
                  </a:solidFill>
                  <a:prstDash val="solid"/>
                </a:ln>
                <a:effectLst/>
                <a:latin typeface="Comic Sans MS"/>
                <a:cs typeface="Comic Sans MS"/>
              </a:rPr>
              <a:t>Globally </a:t>
            </a:r>
            <a:r>
              <a:rPr lang="en-US" sz="1600" dirty="0" smtClean="0">
                <a:ln w="9000" cmpd="sng">
                  <a:solidFill>
                    <a:schemeClr val="accent4">
                      <a:shade val="50000"/>
                      <a:satMod val="120000"/>
                    </a:schemeClr>
                  </a:solidFill>
                  <a:prstDash val="solid"/>
                </a:ln>
                <a:effectLst/>
                <a:latin typeface="Comic Sans MS"/>
                <a:cs typeface="Comic Sans MS"/>
              </a:rPr>
              <a:t>one set </a:t>
            </a:r>
            <a:r>
              <a:rPr lang="en-US" sz="1600" i="1" dirty="0" smtClean="0">
                <a:ln w="9000" cmpd="sng">
                  <a:solidFill>
                    <a:schemeClr val="accent4">
                      <a:shade val="50000"/>
                      <a:satMod val="120000"/>
                    </a:schemeClr>
                  </a:solidFill>
                  <a:prstDash val="solid"/>
                </a:ln>
                <a:effectLst/>
                <a:latin typeface="Comic Sans MS"/>
                <a:cs typeface="Comic Sans MS"/>
              </a:rPr>
              <a:t>a priori </a:t>
            </a:r>
            <a:r>
              <a:rPr lang="en-US" sz="1600" dirty="0" smtClean="0">
                <a:ln w="9000" cmpd="sng">
                  <a:solidFill>
                    <a:schemeClr val="accent4">
                      <a:shade val="50000"/>
                      <a:satMod val="120000"/>
                    </a:schemeClr>
                  </a:solidFill>
                  <a:prstDash val="solid"/>
                </a:ln>
                <a:effectLst/>
                <a:latin typeface="Comic Sans MS"/>
                <a:cs typeface="Comic Sans MS"/>
              </a:rPr>
              <a:t>(</a:t>
            </a:r>
            <a:r>
              <a:rPr lang="en-US" sz="1600" dirty="0" smtClean="0">
                <a:ln w="9000" cmpd="sng">
                  <a:solidFill>
                    <a:schemeClr val="accent4">
                      <a:shade val="50000"/>
                      <a:satMod val="120000"/>
                    </a:schemeClr>
                  </a:solidFill>
                  <a:prstDash val="solid"/>
                </a:ln>
                <a:latin typeface="Comic Sans MS"/>
                <a:cs typeface="Comic Sans MS"/>
              </a:rPr>
              <a:t>GEOS-</a:t>
            </a:r>
            <a:r>
              <a:rPr lang="en-US" sz="1600" dirty="0" err="1" smtClean="0">
                <a:ln w="9000" cmpd="sng">
                  <a:solidFill>
                    <a:schemeClr val="accent4">
                      <a:shade val="50000"/>
                      <a:satMod val="120000"/>
                    </a:schemeClr>
                  </a:solidFill>
                  <a:prstDash val="solid"/>
                </a:ln>
                <a:latin typeface="Comic Sans MS"/>
                <a:cs typeface="Comic Sans MS"/>
              </a:rPr>
              <a:t>chem</a:t>
            </a:r>
            <a:r>
              <a:rPr lang="en-US" sz="1600" dirty="0" smtClean="0">
                <a:ln w="9000" cmpd="sng">
                  <a:solidFill>
                    <a:schemeClr val="accent4">
                      <a:shade val="50000"/>
                      <a:satMod val="120000"/>
                    </a:schemeClr>
                  </a:solidFill>
                  <a:prstDash val="solid"/>
                </a:ln>
                <a:latin typeface="Comic Sans MS"/>
                <a:cs typeface="Comic Sans MS"/>
              </a:rPr>
              <a:t>). </a:t>
            </a:r>
            <a:r>
              <a:rPr lang="en-US" sz="1600" dirty="0" smtClean="0">
                <a:ln w="9000" cmpd="sng">
                  <a:solidFill>
                    <a:schemeClr val="accent4">
                      <a:shade val="50000"/>
                      <a:satMod val="120000"/>
                    </a:schemeClr>
                  </a:solidFill>
                  <a:prstDash val="solid"/>
                </a:ln>
                <a:effectLst/>
                <a:latin typeface="Comic Sans MS"/>
                <a:cs typeface="Comic Sans MS"/>
              </a:rPr>
              <a:t>Variation in the retrievals are from measurements.</a:t>
            </a:r>
          </a:p>
          <a:p>
            <a:pPr marL="111125" indent="-111125">
              <a:spcBef>
                <a:spcPts val="300"/>
              </a:spcBef>
              <a:buFont typeface="Arial"/>
              <a:buChar char="•"/>
            </a:pPr>
            <a:r>
              <a:rPr lang="en-US" sz="1600" dirty="0" smtClean="0">
                <a:ln w="9000" cmpd="sng">
                  <a:solidFill>
                    <a:schemeClr val="accent4">
                      <a:shade val="50000"/>
                      <a:satMod val="120000"/>
                    </a:schemeClr>
                  </a:solidFill>
                  <a:prstDash val="solid"/>
                </a:ln>
                <a:effectLst/>
                <a:latin typeface="Comic Sans MS"/>
                <a:cs typeface="Comic Sans MS"/>
              </a:rPr>
              <a:t>Select </a:t>
            </a:r>
            <a:r>
              <a:rPr lang="en-US" sz="1600" i="1" dirty="0" smtClean="0">
                <a:ln w="9000" cmpd="sng">
                  <a:solidFill>
                    <a:schemeClr val="accent4">
                      <a:shade val="50000"/>
                      <a:satMod val="120000"/>
                    </a:schemeClr>
                  </a:solidFill>
                  <a:prstDash val="solid"/>
                </a:ln>
                <a:effectLst/>
                <a:latin typeface="Comic Sans MS"/>
                <a:cs typeface="Comic Sans MS"/>
              </a:rPr>
              <a:t>a priori </a:t>
            </a:r>
            <a:r>
              <a:rPr lang="en-US" sz="1600" dirty="0" smtClean="0">
                <a:ln w="9000" cmpd="sng">
                  <a:solidFill>
                    <a:schemeClr val="accent4">
                      <a:shade val="50000"/>
                      <a:satMod val="120000"/>
                    </a:schemeClr>
                  </a:solidFill>
                  <a:prstDash val="solid"/>
                </a:ln>
                <a:effectLst/>
                <a:latin typeface="Comic Sans MS"/>
                <a:cs typeface="Comic Sans MS"/>
              </a:rPr>
              <a:t>levels based on brightness temperature differences</a:t>
            </a:r>
          </a:p>
        </p:txBody>
      </p:sp>
      <p:grpSp>
        <p:nvGrpSpPr>
          <p:cNvPr id="12" name="Group 11"/>
          <p:cNvGrpSpPr/>
          <p:nvPr/>
        </p:nvGrpSpPr>
        <p:grpSpPr>
          <a:xfrm>
            <a:off x="615864" y="2568696"/>
            <a:ext cx="8050614" cy="4058959"/>
            <a:chOff x="542274" y="3102015"/>
            <a:chExt cx="8050614" cy="3765862"/>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477" t="6350" r="5684"/>
            <a:stretch/>
          </p:blipFill>
          <p:spPr>
            <a:xfrm>
              <a:off x="542274" y="3102015"/>
              <a:ext cx="3011154" cy="375598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3551" t="7215" r="7644" b="-433"/>
            <a:stretch/>
          </p:blipFill>
          <p:spPr>
            <a:xfrm>
              <a:off x="3521165" y="3129254"/>
              <a:ext cx="2525015" cy="3738623"/>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2037" t="7215" r="8038"/>
            <a:stretch/>
          </p:blipFill>
          <p:spPr>
            <a:xfrm>
              <a:off x="6046180" y="3129020"/>
              <a:ext cx="2546708" cy="3721260"/>
            </a:xfrm>
            <a:prstGeom prst="rect">
              <a:avLst/>
            </a:prstGeom>
          </p:spPr>
        </p:pic>
      </p:grpSp>
    </p:spTree>
    <p:extLst>
      <p:ext uri="{BB962C8B-B14F-4D97-AF65-F5344CB8AC3E}">
        <p14:creationId xmlns:p14="http://schemas.microsoft.com/office/powerpoint/2010/main" val="85570274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347" y="74682"/>
            <a:ext cx="9077653" cy="984885"/>
          </a:xfrm>
          <a:prstGeom prst="rect">
            <a:avLst/>
          </a:prstGeom>
          <a:noFill/>
        </p:spPr>
        <p:txBody>
          <a:bodyPr wrap="square" rtlCol="0">
            <a:spAutoFit/>
          </a:bodyPr>
          <a:lstStyle/>
          <a:p>
            <a:pPr algn="ctr"/>
            <a:r>
              <a:rPr lang="en-US" sz="2800" b="1" dirty="0" smtClean="0">
                <a:solidFill>
                  <a:srgbClr val="0000FF"/>
                </a:solidFill>
                <a:latin typeface="Comic Sans MS"/>
                <a:cs typeface="Comic Sans MS"/>
              </a:rPr>
              <a:t>Validation vs CRDS/</a:t>
            </a:r>
            <a:r>
              <a:rPr lang="en-US" sz="2800" b="1" dirty="0" err="1" smtClean="0">
                <a:solidFill>
                  <a:srgbClr val="0000FF"/>
                </a:solidFill>
                <a:latin typeface="Comic Sans MS"/>
                <a:cs typeface="Comic Sans MS"/>
              </a:rPr>
              <a:t>Picarro</a:t>
            </a:r>
            <a:r>
              <a:rPr lang="en-US" sz="2800" b="1" dirty="0" smtClean="0">
                <a:solidFill>
                  <a:srgbClr val="0000FF"/>
                </a:solidFill>
                <a:latin typeface="Comic Sans MS"/>
                <a:cs typeface="Comic Sans MS"/>
              </a:rPr>
              <a:t> in DISCOVER-AQ CA                 </a:t>
            </a:r>
            <a:r>
              <a:rPr lang="en-US" b="1" dirty="0" smtClean="0">
                <a:solidFill>
                  <a:srgbClr val="0000FF"/>
                </a:solidFill>
                <a:latin typeface="Comic Sans MS"/>
                <a:cs typeface="Comic Sans MS"/>
              </a:rPr>
              <a:t>CRDS/</a:t>
            </a:r>
            <a:r>
              <a:rPr lang="en-US" b="1" dirty="0" err="1" smtClean="0">
                <a:solidFill>
                  <a:srgbClr val="0000FF"/>
                </a:solidFill>
                <a:latin typeface="Comic Sans MS"/>
                <a:cs typeface="Comic Sans MS"/>
              </a:rPr>
              <a:t>Picarro</a:t>
            </a:r>
            <a:r>
              <a:rPr lang="en-US" b="1" dirty="0" smtClean="0">
                <a:solidFill>
                  <a:srgbClr val="0000FF"/>
                </a:solidFill>
                <a:latin typeface="Comic Sans MS"/>
                <a:cs typeface="Comic Sans MS"/>
              </a:rPr>
              <a:t> Spiral Profiles Only - 01/16 to 02/06, 2013 </a:t>
            </a:r>
          </a:p>
          <a:p>
            <a:pPr algn="ctr"/>
            <a:r>
              <a:rPr lang="en-US" sz="1200" b="1" dirty="0" smtClean="0">
                <a:solidFill>
                  <a:srgbClr val="0000FF"/>
                </a:solidFill>
                <a:latin typeface="Comic Sans MS"/>
                <a:cs typeface="Comic Sans MS"/>
              </a:rPr>
              <a:t>(data courtesy of Co-author J. Nowak) </a:t>
            </a:r>
            <a:endParaRPr lang="en-US" sz="1200" b="1" dirty="0">
              <a:solidFill>
                <a:srgbClr val="0000FF"/>
              </a:solidFill>
              <a:latin typeface="Comic Sans MS"/>
              <a:cs typeface="Comic Sans MS"/>
            </a:endParaRPr>
          </a:p>
        </p:txBody>
      </p:sp>
      <p:sp>
        <p:nvSpPr>
          <p:cNvPr id="6" name="TextBox 5"/>
          <p:cNvSpPr txBox="1"/>
          <p:nvPr/>
        </p:nvSpPr>
        <p:spPr>
          <a:xfrm>
            <a:off x="796219" y="6319391"/>
            <a:ext cx="7901047" cy="538609"/>
          </a:xfrm>
          <a:prstGeom prst="rect">
            <a:avLst/>
          </a:prstGeom>
          <a:noFill/>
        </p:spPr>
        <p:txBody>
          <a:bodyPr wrap="square" rtlCol="0">
            <a:spAutoFit/>
          </a:bodyPr>
          <a:lstStyle/>
          <a:p>
            <a:pPr marL="111125" indent="-111125">
              <a:buFont typeface="Arial"/>
              <a:buChar char="•"/>
            </a:pPr>
            <a:r>
              <a:rPr lang="en-US" sz="800" dirty="0" smtClean="0">
                <a:latin typeface="Comic Sans MS"/>
                <a:cs typeface="Comic Sans MS"/>
              </a:rPr>
              <a:t>Gray – a priori; Red – retrievals; Green solid – in situ; and Green dashed – convolved in situ.</a:t>
            </a:r>
          </a:p>
          <a:p>
            <a:pPr marL="111125" indent="-111125">
              <a:spcBef>
                <a:spcPts val="300"/>
              </a:spcBef>
              <a:buFont typeface="Arial"/>
              <a:buChar char="•"/>
            </a:pPr>
            <a:r>
              <a:rPr lang="en-US" sz="800" dirty="0" smtClean="0">
                <a:latin typeface="Comic Sans MS"/>
                <a:cs typeface="Comic Sans MS"/>
              </a:rPr>
              <a:t>AIRS L2 pixel sizes are ~45 km</a:t>
            </a:r>
            <a:r>
              <a:rPr lang="en-US" sz="800" baseline="30000" dirty="0" smtClean="0">
                <a:latin typeface="Comic Sans MS"/>
                <a:cs typeface="Comic Sans MS"/>
              </a:rPr>
              <a:t>2</a:t>
            </a:r>
            <a:r>
              <a:rPr lang="en-US" sz="800" dirty="0" smtClean="0">
                <a:latin typeface="Comic Sans MS"/>
                <a:cs typeface="Comic Sans MS"/>
              </a:rPr>
              <a:t>, can coincide with multiple in situ profiles.</a:t>
            </a:r>
          </a:p>
          <a:p>
            <a:pPr marL="111125" indent="-111125">
              <a:spcBef>
                <a:spcPts val="300"/>
              </a:spcBef>
              <a:buFont typeface="Arial"/>
              <a:buChar char="•"/>
            </a:pPr>
            <a:r>
              <a:rPr lang="en-US" sz="800" dirty="0" smtClean="0">
                <a:latin typeface="Comic Sans MS"/>
                <a:cs typeface="Comic Sans MS"/>
              </a:rPr>
              <a:t>AIRS NH</a:t>
            </a:r>
            <a:r>
              <a:rPr lang="en-US" sz="800" baseline="-25000" dirty="0" smtClean="0">
                <a:latin typeface="Comic Sans MS"/>
                <a:cs typeface="Comic Sans MS"/>
              </a:rPr>
              <a:t>3</a:t>
            </a:r>
            <a:r>
              <a:rPr lang="en-US" sz="800" dirty="0" smtClean="0">
                <a:latin typeface="Comic Sans MS"/>
                <a:cs typeface="Comic Sans MS"/>
              </a:rPr>
              <a:t> measurements are most sensitive at 850-950 </a:t>
            </a:r>
            <a:r>
              <a:rPr lang="en-US" sz="800" dirty="0" err="1" smtClean="0">
                <a:latin typeface="Comic Sans MS"/>
                <a:cs typeface="Comic Sans MS"/>
              </a:rPr>
              <a:t>hPa</a:t>
            </a:r>
            <a:r>
              <a:rPr lang="en-US" sz="800" dirty="0">
                <a:latin typeface="Comic Sans MS"/>
                <a:cs typeface="Comic Sans MS"/>
              </a:rPr>
              <a:t> </a:t>
            </a:r>
            <a:r>
              <a:rPr lang="en-US" sz="800" dirty="0" smtClean="0">
                <a:latin typeface="Comic Sans MS"/>
                <a:cs typeface="Comic Sans MS"/>
              </a:rPr>
              <a:t>layer.</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275777" y="2756772"/>
            <a:ext cx="2657822" cy="4214308"/>
          </a:xfr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8133"/>
          <a:stretch/>
        </p:blipFill>
        <p:spPr>
          <a:xfrm rot="5400000">
            <a:off x="5214534" y="2928148"/>
            <a:ext cx="2657824" cy="3871553"/>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11866"/>
          <a:stretch/>
        </p:blipFill>
        <p:spPr>
          <a:xfrm rot="5400000">
            <a:off x="1424437" y="247608"/>
            <a:ext cx="2348890" cy="4225920"/>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r="11143" b="7790"/>
          <a:stretch/>
        </p:blipFill>
        <p:spPr>
          <a:xfrm rot="5400000">
            <a:off x="5359999" y="442616"/>
            <a:ext cx="2331239" cy="3835900"/>
          </a:xfrm>
          <a:prstGeom prst="rect">
            <a:avLst/>
          </a:prstGeom>
        </p:spPr>
      </p:pic>
    </p:spTree>
    <p:extLst>
      <p:ext uri="{BB962C8B-B14F-4D97-AF65-F5344CB8AC3E}">
        <p14:creationId xmlns:p14="http://schemas.microsoft.com/office/powerpoint/2010/main" val="195740333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5380" y="5842337"/>
            <a:ext cx="8712905" cy="1015663"/>
          </a:xfrm>
          <a:prstGeom prst="rect">
            <a:avLst/>
          </a:prstGeom>
          <a:noFill/>
        </p:spPr>
        <p:txBody>
          <a:bodyPr wrap="square" rtlCol="0">
            <a:spAutoFit/>
          </a:bodyPr>
          <a:lstStyle/>
          <a:p>
            <a:pPr marL="111125" indent="-111125">
              <a:buFont typeface="Arial"/>
              <a:buChar char="•"/>
            </a:pPr>
            <a:r>
              <a:rPr lang="en-US" sz="1200" dirty="0" smtClean="0">
                <a:latin typeface="Comic Sans MS"/>
                <a:cs typeface="Comic Sans MS"/>
              </a:rPr>
              <a:t>High concentrations are mainly due to human activities and fires;</a:t>
            </a:r>
            <a:endParaRPr lang="en-US" sz="1200" dirty="0">
              <a:latin typeface="Comic Sans MS"/>
              <a:cs typeface="Comic Sans MS"/>
            </a:endParaRPr>
          </a:p>
          <a:p>
            <a:pPr marL="111125" indent="-111125">
              <a:buFont typeface="Arial"/>
              <a:buChar char="•"/>
            </a:pPr>
            <a:r>
              <a:rPr lang="en-US" sz="1200" dirty="0" smtClean="0">
                <a:latin typeface="Comic Sans MS"/>
                <a:cs typeface="Comic Sans MS"/>
              </a:rPr>
              <a:t>Sources are seen in valleys (</a:t>
            </a:r>
            <a:r>
              <a:rPr lang="en-US" sz="1200" dirty="0">
                <a:latin typeface="Comic Sans MS"/>
                <a:cs typeface="Comic Sans MS"/>
              </a:rPr>
              <a:t>e.g., </a:t>
            </a:r>
            <a:r>
              <a:rPr lang="en-US" sz="1200" b="1" dirty="0">
                <a:solidFill>
                  <a:srgbClr val="2035F3"/>
                </a:solidFill>
                <a:latin typeface="Comic Sans MS"/>
                <a:cs typeface="Comic Sans MS"/>
              </a:rPr>
              <a:t>San Joaquin Valley, California</a:t>
            </a:r>
            <a:r>
              <a:rPr lang="en-US" sz="1200" dirty="0">
                <a:latin typeface="Comic Sans MS"/>
                <a:cs typeface="Comic Sans MS"/>
              </a:rPr>
              <a:t> in the U.S., the </a:t>
            </a:r>
            <a:r>
              <a:rPr lang="en-US" sz="1200" b="1" dirty="0">
                <a:solidFill>
                  <a:srgbClr val="2035F3"/>
                </a:solidFill>
                <a:latin typeface="Comic Sans MS"/>
                <a:cs typeface="Comic Sans MS"/>
              </a:rPr>
              <a:t>Po Valley</a:t>
            </a:r>
            <a:r>
              <a:rPr lang="en-US" sz="1200" dirty="0">
                <a:latin typeface="Comic Sans MS"/>
                <a:cs typeface="Comic Sans MS"/>
              </a:rPr>
              <a:t>, Italy, Fergana Valley, Uzbekistan, and the </a:t>
            </a:r>
            <a:r>
              <a:rPr lang="en-US" sz="1200" b="1" dirty="0">
                <a:solidFill>
                  <a:srgbClr val="2035F3"/>
                </a:solidFill>
                <a:latin typeface="Comic Sans MS"/>
                <a:cs typeface="Comic Sans MS"/>
              </a:rPr>
              <a:t>Sichuan Basin </a:t>
            </a:r>
            <a:r>
              <a:rPr lang="en-US" sz="1200" dirty="0">
                <a:latin typeface="Comic Sans MS"/>
                <a:cs typeface="Comic Sans MS"/>
              </a:rPr>
              <a:t>in China</a:t>
            </a:r>
            <a:r>
              <a:rPr lang="en-US" sz="1200" dirty="0" smtClean="0">
                <a:latin typeface="Comic Sans MS"/>
                <a:cs typeface="Comic Sans MS"/>
              </a:rPr>
              <a:t>); </a:t>
            </a:r>
            <a:r>
              <a:rPr lang="en-US" sz="1200" dirty="0">
                <a:latin typeface="Comic Sans MS"/>
                <a:cs typeface="Comic Sans MS"/>
              </a:rPr>
              <a:t>Agricultural </a:t>
            </a:r>
            <a:r>
              <a:rPr lang="en-US" sz="1200" dirty="0" smtClean="0">
                <a:latin typeface="Comic Sans MS"/>
                <a:cs typeface="Comic Sans MS"/>
              </a:rPr>
              <a:t>especially in irrigated lands </a:t>
            </a:r>
            <a:r>
              <a:rPr lang="en-US" sz="1200" dirty="0">
                <a:latin typeface="Comic Sans MS"/>
                <a:cs typeface="Comic Sans MS"/>
              </a:rPr>
              <a:t>(e.g., Azerbaijan, </a:t>
            </a:r>
            <a:r>
              <a:rPr lang="en-US" sz="1200" b="1" dirty="0">
                <a:solidFill>
                  <a:srgbClr val="2035F3"/>
                </a:solidFill>
                <a:latin typeface="Comic Sans MS"/>
                <a:cs typeface="Comic Sans MS"/>
              </a:rPr>
              <a:t>Nile Delta </a:t>
            </a:r>
            <a:r>
              <a:rPr lang="en-US" sz="1200" dirty="0">
                <a:latin typeface="Comic Sans MS"/>
                <a:cs typeface="Comic Sans MS"/>
              </a:rPr>
              <a:t>and </a:t>
            </a:r>
            <a:r>
              <a:rPr lang="en-US" sz="1200" dirty="0" smtClean="0">
                <a:latin typeface="Comic Sans MS"/>
                <a:cs typeface="Comic Sans MS"/>
              </a:rPr>
              <a:t>near Nile </a:t>
            </a:r>
            <a:r>
              <a:rPr lang="en-US" sz="1200" dirty="0">
                <a:latin typeface="Comic Sans MS"/>
                <a:cs typeface="Comic Sans MS"/>
              </a:rPr>
              <a:t>River in Egypt, the Mid-West U.S., </a:t>
            </a:r>
            <a:r>
              <a:rPr lang="en-US" sz="1200" dirty="0" smtClean="0">
                <a:latin typeface="Comic Sans MS"/>
                <a:cs typeface="Comic Sans MS"/>
              </a:rPr>
              <a:t>in </a:t>
            </a:r>
            <a:r>
              <a:rPr lang="en-US" sz="1200" b="1" dirty="0">
                <a:solidFill>
                  <a:srgbClr val="2035F3"/>
                </a:solidFill>
                <a:latin typeface="Comic Sans MS"/>
                <a:cs typeface="Comic Sans MS"/>
              </a:rPr>
              <a:t>the Netherlands</a:t>
            </a:r>
            <a:r>
              <a:rPr lang="en-US" sz="1200" dirty="0">
                <a:latin typeface="Comic Sans MS"/>
                <a:cs typeface="Comic Sans MS"/>
              </a:rPr>
              <a:t>, in Mozambique and Ethiopia, Africa, and especially the Indo-</a:t>
            </a:r>
            <a:r>
              <a:rPr lang="en-US" sz="1200" dirty="0" err="1">
                <a:latin typeface="Comic Sans MS"/>
                <a:cs typeface="Comic Sans MS"/>
              </a:rPr>
              <a:t>Gangetic</a:t>
            </a:r>
            <a:r>
              <a:rPr lang="en-US" sz="1200" dirty="0">
                <a:latin typeface="Comic Sans MS"/>
                <a:cs typeface="Comic Sans MS"/>
              </a:rPr>
              <a:t> Plain of South Asia</a:t>
            </a:r>
            <a:r>
              <a:rPr lang="en-US" sz="1200" dirty="0" smtClean="0">
                <a:latin typeface="Comic Sans MS"/>
                <a:cs typeface="Comic Sans MS"/>
              </a:rPr>
              <a:t>).</a:t>
            </a:r>
          </a:p>
        </p:txBody>
      </p:sp>
      <p:sp>
        <p:nvSpPr>
          <p:cNvPr id="12" name="TextBox 11"/>
          <p:cNvSpPr txBox="1"/>
          <p:nvPr/>
        </p:nvSpPr>
        <p:spPr>
          <a:xfrm>
            <a:off x="285380" y="53519"/>
            <a:ext cx="8076689" cy="523220"/>
          </a:xfrm>
          <a:prstGeom prst="rect">
            <a:avLst/>
          </a:prstGeom>
          <a:noFill/>
        </p:spPr>
        <p:txBody>
          <a:bodyPr wrap="square" rtlCol="0">
            <a:spAutoFit/>
          </a:bodyPr>
          <a:lstStyle/>
          <a:p>
            <a:pPr algn="ctr"/>
            <a:r>
              <a:rPr lang="en-US" sz="2800" b="1" dirty="0" smtClean="0">
                <a:solidFill>
                  <a:srgbClr val="0000FF"/>
                </a:solidFill>
                <a:latin typeface="Comic Sans MS"/>
                <a:cs typeface="Comic Sans MS"/>
              </a:rPr>
              <a:t>Global NH</a:t>
            </a:r>
            <a:r>
              <a:rPr lang="en-US" sz="2800" b="1" baseline="-25000" dirty="0" smtClean="0">
                <a:solidFill>
                  <a:srgbClr val="0000FF"/>
                </a:solidFill>
                <a:latin typeface="Comic Sans MS"/>
                <a:cs typeface="Comic Sans MS"/>
              </a:rPr>
              <a:t>3</a:t>
            </a:r>
            <a:r>
              <a:rPr lang="en-US" sz="2800" b="1" dirty="0" smtClean="0">
                <a:solidFill>
                  <a:srgbClr val="0000FF"/>
                </a:solidFill>
                <a:latin typeface="Comic Sans MS"/>
                <a:cs typeface="Comic Sans MS"/>
              </a:rPr>
              <a:t> in 2002-2015</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3142" t="10574" r="16964" b="10101"/>
          <a:stretch/>
        </p:blipFill>
        <p:spPr>
          <a:xfrm rot="16200000">
            <a:off x="1947528" y="-657386"/>
            <a:ext cx="5265597" cy="7733848"/>
          </a:xfrm>
          <a:prstGeom prst="rect">
            <a:avLst/>
          </a:prstGeom>
        </p:spPr>
      </p:pic>
      <p:sp>
        <p:nvSpPr>
          <p:cNvPr id="10" name="TextBox 9"/>
          <p:cNvSpPr txBox="1"/>
          <p:nvPr/>
        </p:nvSpPr>
        <p:spPr>
          <a:xfrm>
            <a:off x="5486280" y="4087842"/>
            <a:ext cx="2252991" cy="646331"/>
          </a:xfrm>
          <a:prstGeom prst="rect">
            <a:avLst/>
          </a:prstGeom>
          <a:noFill/>
        </p:spPr>
        <p:txBody>
          <a:bodyPr wrap="square" rtlCol="0">
            <a:spAutoFit/>
          </a:bodyPr>
          <a:lstStyle/>
          <a:p>
            <a:r>
              <a:rPr lang="en-US" b="1" dirty="0" smtClean="0">
                <a:solidFill>
                  <a:srgbClr val="FF0000"/>
                </a:solidFill>
                <a:latin typeface="Comic Sans MS"/>
                <a:cs typeface="Comic Sans MS"/>
              </a:rPr>
              <a:t>NH</a:t>
            </a:r>
            <a:r>
              <a:rPr lang="en-US" b="1" baseline="-25000" dirty="0" smtClean="0">
                <a:solidFill>
                  <a:srgbClr val="FF0000"/>
                </a:solidFill>
                <a:latin typeface="Comic Sans MS"/>
                <a:cs typeface="Comic Sans MS"/>
              </a:rPr>
              <a:t>3</a:t>
            </a:r>
            <a:r>
              <a:rPr lang="en-US" b="1" dirty="0" smtClean="0">
                <a:solidFill>
                  <a:srgbClr val="FF0000"/>
                </a:solidFill>
                <a:latin typeface="Comic Sans MS"/>
                <a:cs typeface="Comic Sans MS"/>
              </a:rPr>
              <a:t> VMRs (</a:t>
            </a:r>
            <a:r>
              <a:rPr lang="en-US" b="1" dirty="0" err="1" smtClean="0">
                <a:solidFill>
                  <a:srgbClr val="FF0000"/>
                </a:solidFill>
                <a:latin typeface="Comic Sans MS"/>
                <a:cs typeface="Comic Sans MS"/>
              </a:rPr>
              <a:t>ppbv</a:t>
            </a:r>
            <a:r>
              <a:rPr lang="en-US" b="1" dirty="0" smtClean="0">
                <a:solidFill>
                  <a:srgbClr val="FF0000"/>
                </a:solidFill>
                <a:latin typeface="Comic Sans MS"/>
                <a:cs typeface="Comic Sans MS"/>
              </a:rPr>
              <a:t>)</a:t>
            </a:r>
          </a:p>
          <a:p>
            <a:r>
              <a:rPr lang="en-US" b="1" dirty="0" smtClean="0">
                <a:solidFill>
                  <a:srgbClr val="FF0000"/>
                </a:solidFill>
                <a:latin typeface="Comic Sans MS"/>
                <a:cs typeface="Comic Sans MS"/>
              </a:rPr>
              <a:t>At 918 </a:t>
            </a:r>
            <a:r>
              <a:rPr lang="en-US" b="1" dirty="0" err="1" smtClean="0">
                <a:solidFill>
                  <a:srgbClr val="FF0000"/>
                </a:solidFill>
                <a:latin typeface="Comic Sans MS"/>
                <a:cs typeface="Comic Sans MS"/>
              </a:rPr>
              <a:t>hPa</a:t>
            </a:r>
            <a:endParaRPr lang="en-US" b="1" dirty="0">
              <a:solidFill>
                <a:srgbClr val="FF0000"/>
              </a:solidFill>
              <a:latin typeface="Comic Sans MS"/>
              <a:cs typeface="Comic Sans MS"/>
            </a:endParaRPr>
          </a:p>
        </p:txBody>
      </p:sp>
    </p:spTree>
    <p:extLst>
      <p:ext uri="{BB962C8B-B14F-4D97-AF65-F5344CB8AC3E}">
        <p14:creationId xmlns:p14="http://schemas.microsoft.com/office/powerpoint/2010/main" val="77593018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1539" y="6148325"/>
            <a:ext cx="9165485" cy="523220"/>
          </a:xfrm>
          <a:prstGeom prst="rect">
            <a:avLst/>
          </a:prstGeom>
          <a:noFill/>
        </p:spPr>
        <p:txBody>
          <a:bodyPr wrap="square" rtlCol="0">
            <a:spAutoFit/>
          </a:bodyPr>
          <a:lstStyle/>
          <a:p>
            <a:r>
              <a:rPr lang="en-US" sz="1400" dirty="0" smtClean="0">
                <a:latin typeface="Comic Sans MS"/>
                <a:cs typeface="Comic Sans MS"/>
              </a:rPr>
              <a:t>Use occurrences of higher emissions (lower) to distinguish between the two major sources: agricultural (high VMRs &amp; high frequencies); BB emissions (high VMRs &amp; low frequencies).</a:t>
            </a:r>
          </a:p>
        </p:txBody>
      </p:sp>
      <p:sp>
        <p:nvSpPr>
          <p:cNvPr id="12" name="TextBox 11"/>
          <p:cNvSpPr txBox="1"/>
          <p:nvPr/>
        </p:nvSpPr>
        <p:spPr>
          <a:xfrm>
            <a:off x="405636" y="133415"/>
            <a:ext cx="8380003" cy="523220"/>
          </a:xfrm>
          <a:prstGeom prst="rect">
            <a:avLst/>
          </a:prstGeom>
          <a:noFill/>
        </p:spPr>
        <p:txBody>
          <a:bodyPr wrap="square" rtlCol="0">
            <a:spAutoFit/>
          </a:bodyPr>
          <a:lstStyle/>
          <a:p>
            <a:pPr algn="ctr"/>
            <a:r>
              <a:rPr lang="en-US" sz="2800" b="1" dirty="0" smtClean="0">
                <a:solidFill>
                  <a:srgbClr val="0000FF"/>
                </a:solidFill>
                <a:latin typeface="Comic Sans MS"/>
                <a:cs typeface="Comic Sans MS"/>
              </a:rPr>
              <a:t>Global </a:t>
            </a:r>
            <a:r>
              <a:rPr lang="en-US" sz="2800" b="1" smtClean="0">
                <a:solidFill>
                  <a:srgbClr val="0000FF"/>
                </a:solidFill>
                <a:latin typeface="Comic Sans MS"/>
                <a:cs typeface="Comic Sans MS"/>
              </a:rPr>
              <a:t>Frequent Occurrences in </a:t>
            </a:r>
            <a:r>
              <a:rPr lang="en-US" sz="2800" b="1" dirty="0" smtClean="0">
                <a:solidFill>
                  <a:srgbClr val="0000FF"/>
                </a:solidFill>
                <a:latin typeface="Comic Sans MS"/>
                <a:cs typeface="Comic Sans MS"/>
              </a:rPr>
              <a:t>2002-2015</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3142" t="10574" r="16309" b="10270"/>
          <a:stretch/>
        </p:blipFill>
        <p:spPr>
          <a:xfrm rot="16200000">
            <a:off x="1778790" y="-648155"/>
            <a:ext cx="5373804" cy="7802830"/>
          </a:xfrm>
          <a:prstGeom prst="rect">
            <a:avLst/>
          </a:prstGeom>
        </p:spPr>
      </p:pic>
      <p:sp>
        <p:nvSpPr>
          <p:cNvPr id="9" name="TextBox 8"/>
          <p:cNvSpPr txBox="1"/>
          <p:nvPr/>
        </p:nvSpPr>
        <p:spPr>
          <a:xfrm>
            <a:off x="4979925" y="4245969"/>
            <a:ext cx="2736784" cy="646331"/>
          </a:xfrm>
          <a:prstGeom prst="rect">
            <a:avLst/>
          </a:prstGeom>
          <a:noFill/>
        </p:spPr>
        <p:txBody>
          <a:bodyPr wrap="none" rtlCol="0">
            <a:spAutoFit/>
          </a:bodyPr>
          <a:lstStyle/>
          <a:p>
            <a:r>
              <a:rPr lang="en-US" b="1" dirty="0" smtClean="0">
                <a:solidFill>
                  <a:srgbClr val="FF0000"/>
                </a:solidFill>
                <a:latin typeface="Comic Sans MS"/>
                <a:cs typeface="Comic Sans MS"/>
              </a:rPr>
              <a:t>Frequent Occurrences:</a:t>
            </a:r>
          </a:p>
          <a:p>
            <a:r>
              <a:rPr lang="en-US" b="1" dirty="0" smtClean="0">
                <a:solidFill>
                  <a:srgbClr val="FF0000"/>
                </a:solidFill>
                <a:latin typeface="Comic Sans MS"/>
                <a:cs typeface="Comic Sans MS"/>
              </a:rPr>
              <a:t>For NH</a:t>
            </a:r>
            <a:r>
              <a:rPr lang="en-US" b="1" baseline="-25000" dirty="0" smtClean="0">
                <a:solidFill>
                  <a:srgbClr val="FF0000"/>
                </a:solidFill>
                <a:latin typeface="Comic Sans MS"/>
                <a:cs typeface="Comic Sans MS"/>
              </a:rPr>
              <a:t>3 </a:t>
            </a:r>
            <a:r>
              <a:rPr lang="en-US" b="1" dirty="0" smtClean="0">
                <a:solidFill>
                  <a:srgbClr val="FF0000"/>
                </a:solidFill>
                <a:latin typeface="Comic Sans MS"/>
                <a:cs typeface="Comic Sans MS"/>
              </a:rPr>
              <a:t>&gt;=1 </a:t>
            </a:r>
            <a:r>
              <a:rPr lang="en-US" b="1" dirty="0" err="1" smtClean="0">
                <a:solidFill>
                  <a:srgbClr val="FF0000"/>
                </a:solidFill>
                <a:latin typeface="Comic Sans MS"/>
                <a:cs typeface="Comic Sans MS"/>
              </a:rPr>
              <a:t>ppbv</a:t>
            </a:r>
            <a:endParaRPr lang="en-US" b="1" dirty="0">
              <a:solidFill>
                <a:srgbClr val="FF0000"/>
              </a:solidFill>
              <a:latin typeface="Comic Sans MS"/>
              <a:cs typeface="Comic Sans MS"/>
            </a:endParaRPr>
          </a:p>
        </p:txBody>
      </p:sp>
    </p:spTree>
    <p:extLst>
      <p:ext uri="{BB962C8B-B14F-4D97-AF65-F5344CB8AC3E}">
        <p14:creationId xmlns:p14="http://schemas.microsoft.com/office/powerpoint/2010/main" val="153783067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90686" y="6817719"/>
            <a:ext cx="184666" cy="369332"/>
          </a:xfrm>
          <a:prstGeom prst="rect">
            <a:avLst/>
          </a:prstGeom>
          <a:noFill/>
        </p:spPr>
        <p:txBody>
          <a:bodyPr wrap="none" rtlCol="0">
            <a:spAutoFit/>
          </a:bodyPr>
          <a:lstStyle/>
          <a:p>
            <a:endParaRPr lang="en-US"/>
          </a:p>
        </p:txBody>
      </p:sp>
      <p:grpSp>
        <p:nvGrpSpPr>
          <p:cNvPr id="4" name="Group 3"/>
          <p:cNvGrpSpPr/>
          <p:nvPr/>
        </p:nvGrpSpPr>
        <p:grpSpPr>
          <a:xfrm>
            <a:off x="422601" y="312724"/>
            <a:ext cx="5905501" cy="6146800"/>
            <a:chOff x="2023968" y="233268"/>
            <a:chExt cx="5212080" cy="4209088"/>
          </a:xfrm>
        </p:grpSpPr>
        <p:pic>
          <p:nvPicPr>
            <p:cNvPr id="12" name="Picture 11" descr="world-map-of-cropland-and-pastureland-sage0.png"/>
            <p:cNvPicPr>
              <a:picLocks noChangeAspect="1"/>
            </p:cNvPicPr>
            <p:nvPr/>
          </p:nvPicPr>
          <p:blipFill rotWithShape="1">
            <a:blip r:embed="rId2">
              <a:extLst>
                <a:ext uri="{28A0092B-C50C-407E-A947-70E740481C1C}">
                  <a14:useLocalDpi xmlns:a14="http://schemas.microsoft.com/office/drawing/2010/main" val="0"/>
                </a:ext>
              </a:extLst>
            </a:blip>
            <a:srcRect b="15452"/>
            <a:stretch/>
          </p:blipFill>
          <p:spPr>
            <a:xfrm>
              <a:off x="2023968" y="2347770"/>
              <a:ext cx="5212080" cy="2094586"/>
            </a:xfrm>
            <a:prstGeom prst="rect">
              <a:avLst/>
            </a:prstGeom>
            <a:ln w="19050" cap="sq" cmpd="sng">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Fig6_top.eps"/>
            <p:cNvPicPr>
              <a:picLocks noChangeAspect="1"/>
            </p:cNvPicPr>
            <p:nvPr/>
          </p:nvPicPr>
          <p:blipFill rotWithShape="1">
            <a:blip r:embed="rId3">
              <a:extLst>
                <a:ext uri="{28A0092B-C50C-407E-A947-70E740481C1C}">
                  <a14:useLocalDpi xmlns:a14="http://schemas.microsoft.com/office/drawing/2010/main" val="0"/>
                </a:ext>
              </a:extLst>
            </a:blip>
            <a:srcRect l="25779" t="14071" r="19742" b="14171"/>
            <a:stretch/>
          </p:blipFill>
          <p:spPr>
            <a:xfrm rot="16200000">
              <a:off x="3572758" y="-1315521"/>
              <a:ext cx="2114502" cy="5212079"/>
            </a:xfrm>
            <a:prstGeom prst="rect">
              <a:avLst/>
            </a:prstGeom>
            <a:ln w="19050" cmpd="sng">
              <a:solidFill>
                <a:schemeClr val="tx1"/>
              </a:solidFill>
            </a:ln>
          </p:spPr>
        </p:pic>
      </p:grpSp>
      <p:sp>
        <p:nvSpPr>
          <p:cNvPr id="10" name="Rectangle 9"/>
          <p:cNvSpPr/>
          <p:nvPr/>
        </p:nvSpPr>
        <p:spPr>
          <a:xfrm>
            <a:off x="6792686" y="1333974"/>
            <a:ext cx="2351314" cy="4104300"/>
          </a:xfrm>
          <a:prstGeom prst="rect">
            <a:avLst/>
          </a:prstGeom>
        </p:spPr>
        <p:txBody>
          <a:bodyPr wrap="square">
            <a:spAutoFit/>
          </a:bodyPr>
          <a:lstStyle/>
          <a:p>
            <a:r>
              <a:rPr lang="en-US" sz="1600" u="sng" dirty="0">
                <a:latin typeface="Comic Sans MS" charset="0"/>
                <a:ea typeface="Comic Sans MS" charset="0"/>
                <a:cs typeface="Comic Sans MS" charset="0"/>
              </a:rPr>
              <a:t>Top panel:</a:t>
            </a:r>
            <a:r>
              <a:rPr lang="en-US" sz="1600" dirty="0">
                <a:latin typeface="Comic Sans MS" charset="0"/>
                <a:ea typeface="Comic Sans MS" charset="0"/>
                <a:cs typeface="Comic Sans MS" charset="0"/>
              </a:rPr>
              <a:t> The NH</a:t>
            </a:r>
            <a:r>
              <a:rPr lang="en-US" sz="1600" baseline="-25000" dirty="0">
                <a:latin typeface="Comic Sans MS" charset="0"/>
                <a:ea typeface="Comic Sans MS" charset="0"/>
                <a:cs typeface="Comic Sans MS" charset="0"/>
              </a:rPr>
              <a:t>3</a:t>
            </a:r>
            <a:r>
              <a:rPr lang="en-US" sz="1600" dirty="0">
                <a:latin typeface="Comic Sans MS" charset="0"/>
                <a:ea typeface="Comic Sans MS" charset="0"/>
                <a:cs typeface="Comic Sans MS" charset="0"/>
              </a:rPr>
              <a:t> VMRs from the persistent </a:t>
            </a:r>
            <a:r>
              <a:rPr lang="en-US" sz="1600" dirty="0" smtClean="0">
                <a:latin typeface="Comic Sans MS" charset="0"/>
                <a:ea typeface="Comic Sans MS" charset="0"/>
                <a:cs typeface="Comic Sans MS" charset="0"/>
              </a:rPr>
              <a:t>sources, i.e., ≥ </a:t>
            </a:r>
            <a:r>
              <a:rPr lang="en-US" sz="1600" dirty="0">
                <a:latin typeface="Comic Sans MS" charset="0"/>
                <a:ea typeface="Comic Sans MS" charset="0"/>
                <a:cs typeface="Comic Sans MS" charset="0"/>
              </a:rPr>
              <a:t>1.4 </a:t>
            </a:r>
            <a:r>
              <a:rPr lang="en-US" sz="1600" dirty="0" err="1" smtClean="0">
                <a:latin typeface="Comic Sans MS" charset="0"/>
                <a:ea typeface="Comic Sans MS" charset="0"/>
                <a:cs typeface="Comic Sans MS" charset="0"/>
              </a:rPr>
              <a:t>ppbv</a:t>
            </a:r>
            <a:r>
              <a:rPr lang="en-US" sz="1600" dirty="0" smtClean="0">
                <a:latin typeface="Comic Sans MS" charset="0"/>
                <a:ea typeface="Comic Sans MS" charset="0"/>
                <a:cs typeface="Comic Sans MS" charset="0"/>
              </a:rPr>
              <a:t> for more than </a:t>
            </a:r>
            <a:r>
              <a:rPr lang="en-US" sz="1600" dirty="0">
                <a:latin typeface="Comic Sans MS" charset="0"/>
                <a:ea typeface="Comic Sans MS" charset="0"/>
                <a:cs typeface="Comic Sans MS" charset="0"/>
              </a:rPr>
              <a:t>40 days; </a:t>
            </a:r>
            <a:endParaRPr lang="en-US" sz="1600" dirty="0" smtClean="0">
              <a:latin typeface="Comic Sans MS" charset="0"/>
              <a:ea typeface="Comic Sans MS" charset="0"/>
              <a:cs typeface="Comic Sans MS" charset="0"/>
            </a:endParaRPr>
          </a:p>
          <a:p>
            <a:endParaRPr lang="en-US" sz="1600" dirty="0" smtClean="0">
              <a:latin typeface="Comic Sans MS" charset="0"/>
              <a:ea typeface="Comic Sans MS" charset="0"/>
              <a:cs typeface="Comic Sans MS" charset="0"/>
            </a:endParaRPr>
          </a:p>
          <a:p>
            <a:endParaRPr lang="en-US" sz="1600" dirty="0" smtClean="0">
              <a:latin typeface="Comic Sans MS" charset="0"/>
              <a:ea typeface="Comic Sans MS" charset="0"/>
              <a:cs typeface="Comic Sans MS" charset="0"/>
            </a:endParaRPr>
          </a:p>
          <a:p>
            <a:endParaRPr lang="en-US" sz="1600" dirty="0">
              <a:latin typeface="Comic Sans MS" charset="0"/>
              <a:ea typeface="Comic Sans MS" charset="0"/>
              <a:cs typeface="Comic Sans MS" charset="0"/>
            </a:endParaRPr>
          </a:p>
          <a:p>
            <a:endParaRPr lang="en-US" sz="1600" dirty="0">
              <a:latin typeface="Comic Sans MS" charset="0"/>
              <a:ea typeface="Comic Sans MS" charset="0"/>
              <a:cs typeface="Comic Sans MS" charset="0"/>
            </a:endParaRPr>
          </a:p>
          <a:p>
            <a:endParaRPr lang="en-US" sz="1600" dirty="0" smtClean="0">
              <a:latin typeface="Comic Sans MS" charset="0"/>
              <a:ea typeface="Comic Sans MS" charset="0"/>
              <a:cs typeface="Comic Sans MS" charset="0"/>
            </a:endParaRPr>
          </a:p>
          <a:p>
            <a:endParaRPr lang="en-US" sz="1600" dirty="0" smtClean="0">
              <a:latin typeface="Comic Sans MS" charset="0"/>
              <a:ea typeface="Comic Sans MS" charset="0"/>
              <a:cs typeface="Comic Sans MS" charset="0"/>
            </a:endParaRPr>
          </a:p>
          <a:p>
            <a:endParaRPr lang="en-US" sz="1600" dirty="0">
              <a:latin typeface="Comic Sans MS" charset="0"/>
              <a:ea typeface="Comic Sans MS" charset="0"/>
              <a:cs typeface="Comic Sans MS" charset="0"/>
            </a:endParaRPr>
          </a:p>
          <a:p>
            <a:r>
              <a:rPr lang="en-US" sz="1600" u="sng" dirty="0" smtClean="0">
                <a:latin typeface="Comic Sans MS" charset="0"/>
                <a:ea typeface="Comic Sans MS" charset="0"/>
                <a:cs typeface="Comic Sans MS" charset="0"/>
              </a:rPr>
              <a:t>Bottom </a:t>
            </a:r>
            <a:r>
              <a:rPr lang="en-US" sz="1600" u="sng" dirty="0">
                <a:latin typeface="Comic Sans MS" charset="0"/>
                <a:ea typeface="Comic Sans MS" charset="0"/>
                <a:cs typeface="Comic Sans MS" charset="0"/>
              </a:rPr>
              <a:t>panel:</a:t>
            </a:r>
            <a:r>
              <a:rPr lang="en-US" sz="1600" dirty="0">
                <a:latin typeface="Comic Sans MS" charset="0"/>
                <a:ea typeface="Comic Sans MS" charset="0"/>
                <a:cs typeface="Comic Sans MS" charset="0"/>
              </a:rPr>
              <a:t> Pasture and Cropland </a:t>
            </a:r>
            <a:r>
              <a:rPr lang="en-US" sz="1600" dirty="0" smtClean="0">
                <a:latin typeface="Comic Sans MS" charset="0"/>
                <a:ea typeface="Comic Sans MS" charset="0"/>
                <a:cs typeface="Comic Sans MS" charset="0"/>
              </a:rPr>
              <a:t>Map </a:t>
            </a:r>
            <a:r>
              <a:rPr lang="en-US" sz="1200" dirty="0" smtClean="0">
                <a:latin typeface="Comic Sans MS" charset="0"/>
                <a:ea typeface="Comic Sans MS" charset="0"/>
                <a:cs typeface="Comic Sans MS" charset="0"/>
              </a:rPr>
              <a:t>(http://</a:t>
            </a:r>
            <a:r>
              <a:rPr lang="en-US" sz="1200" dirty="0" err="1" smtClean="0">
                <a:latin typeface="Comic Sans MS" charset="0"/>
                <a:ea typeface="Comic Sans MS" charset="0"/>
                <a:cs typeface="Comic Sans MS" charset="0"/>
              </a:rPr>
              <a:t>OurWorldInData.org</a:t>
            </a:r>
            <a:r>
              <a:rPr lang="en-US" sz="1200" dirty="0" smtClean="0">
                <a:latin typeface="Comic Sans MS" charset="0"/>
                <a:ea typeface="Comic Sans MS" charset="0"/>
                <a:cs typeface="Comic Sans MS" charset="0"/>
              </a:rPr>
              <a:t>)</a:t>
            </a:r>
          </a:p>
          <a:p>
            <a:endParaRPr lang="en-US" sz="1600" dirty="0">
              <a:latin typeface="Comic Sans MS" charset="0"/>
              <a:ea typeface="Comic Sans MS" charset="0"/>
              <a:cs typeface="Comic Sans MS" charset="0"/>
            </a:endParaRPr>
          </a:p>
        </p:txBody>
      </p:sp>
    </p:spTree>
    <p:extLst>
      <p:ext uri="{BB962C8B-B14F-4D97-AF65-F5344CB8AC3E}">
        <p14:creationId xmlns:p14="http://schemas.microsoft.com/office/powerpoint/2010/main" val="135447988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1106" y="158346"/>
            <a:ext cx="6101788" cy="584776"/>
          </a:xfrm>
          <a:prstGeom prst="rect">
            <a:avLst/>
          </a:prstGeom>
          <a:noFill/>
        </p:spPr>
        <p:txBody>
          <a:bodyPr wrap="square" rtlCol="0">
            <a:spAutoFit/>
          </a:bodyPr>
          <a:lstStyle/>
          <a:p>
            <a:r>
              <a:rPr lang="en-US" sz="3200" b="1" dirty="0" smtClean="0">
                <a:solidFill>
                  <a:srgbClr val="0000FF"/>
                </a:solidFill>
                <a:latin typeface="Comic Sans MS"/>
                <a:cs typeface="Comic Sans MS"/>
              </a:rPr>
              <a:t>NH</a:t>
            </a:r>
            <a:r>
              <a:rPr lang="en-US" sz="3200" b="1" baseline="-25000" dirty="0" smtClean="0">
                <a:solidFill>
                  <a:srgbClr val="0000FF"/>
                </a:solidFill>
                <a:latin typeface="Comic Sans MS"/>
                <a:cs typeface="Comic Sans MS"/>
              </a:rPr>
              <a:t>3</a:t>
            </a:r>
            <a:r>
              <a:rPr lang="en-US" sz="3200" b="1" dirty="0" smtClean="0">
                <a:solidFill>
                  <a:srgbClr val="0000FF"/>
                </a:solidFill>
                <a:latin typeface="Comic Sans MS"/>
                <a:cs typeface="Comic Sans MS"/>
              </a:rPr>
              <a:t> Trends - Last 14 years</a:t>
            </a:r>
          </a:p>
        </p:txBody>
      </p:sp>
      <p:sp>
        <p:nvSpPr>
          <p:cNvPr id="5" name="TextBox 4"/>
          <p:cNvSpPr txBox="1"/>
          <p:nvPr/>
        </p:nvSpPr>
        <p:spPr>
          <a:xfrm>
            <a:off x="61874" y="5903893"/>
            <a:ext cx="9150877" cy="954107"/>
          </a:xfrm>
          <a:prstGeom prst="rect">
            <a:avLst/>
          </a:prstGeom>
          <a:noFill/>
        </p:spPr>
        <p:txBody>
          <a:bodyPr wrap="square" rtlCol="0">
            <a:spAutoFit/>
          </a:bodyPr>
          <a:lstStyle/>
          <a:p>
            <a:pPr marL="111125" indent="-111125">
              <a:buFont typeface="Arial"/>
              <a:buChar char="•"/>
            </a:pPr>
            <a:r>
              <a:rPr lang="en-US" sz="1400" dirty="0" smtClean="0">
                <a:latin typeface="Comic Sans MS"/>
                <a:cs typeface="Comic Sans MS"/>
              </a:rPr>
              <a:t>Global trends in atmospheric NH</a:t>
            </a:r>
            <a:r>
              <a:rPr lang="en-US" sz="1400" baseline="-25000" dirty="0" smtClean="0">
                <a:latin typeface="Comic Sans MS"/>
                <a:cs typeface="Comic Sans MS"/>
              </a:rPr>
              <a:t>3</a:t>
            </a:r>
            <a:r>
              <a:rPr lang="en-US" sz="1400" dirty="0" smtClean="0">
                <a:latin typeface="Comic Sans MS"/>
                <a:cs typeface="Comic Sans MS"/>
              </a:rPr>
              <a:t> (i.e., VMRs at 918hPa for each 1x1 grid)</a:t>
            </a:r>
          </a:p>
          <a:p>
            <a:pPr marL="111125" indent="-111125">
              <a:buFont typeface="Arial"/>
              <a:buChar char="•"/>
            </a:pPr>
            <a:r>
              <a:rPr lang="en-US" sz="1400" dirty="0" smtClean="0">
                <a:latin typeface="Comic Sans MS"/>
                <a:cs typeface="Comic Sans MS"/>
              </a:rPr>
              <a:t>Red-yellow colors represent increases due to agriculture emission increases and reduced scavenging by acid aerosols</a:t>
            </a:r>
          </a:p>
          <a:p>
            <a:pPr marL="111125" indent="-111125">
              <a:buFont typeface="Arial"/>
              <a:buChar char="•"/>
            </a:pPr>
            <a:r>
              <a:rPr lang="en-US" sz="1400" dirty="0" smtClean="0">
                <a:latin typeface="Comic Sans MS"/>
                <a:cs typeface="Comic Sans MS"/>
              </a:rPr>
              <a:t>Blue-green colors represent decreases due to possibly reduced agricultural burning and fewer wild fires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4263" b="13285"/>
          <a:stretch/>
        </p:blipFill>
        <p:spPr>
          <a:xfrm>
            <a:off x="-240632" y="797521"/>
            <a:ext cx="9329629" cy="5039513"/>
          </a:xfrm>
          <a:prstGeom prst="rect">
            <a:avLst/>
          </a:prstGeom>
        </p:spPr>
      </p:pic>
    </p:spTree>
    <p:extLst>
      <p:ext uri="{BB962C8B-B14F-4D97-AF65-F5344CB8AC3E}">
        <p14:creationId xmlns:p14="http://schemas.microsoft.com/office/powerpoint/2010/main" val="141680260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solidFill>
                  <a:srgbClr val="0000FF"/>
                </a:solidFill>
                <a:latin typeface="Big Caslon Medium" charset="0"/>
                <a:ea typeface="Big Caslon Medium" charset="0"/>
                <a:cs typeface="Big Caslon Medium" charset="0"/>
              </a:rPr>
              <a:t>Atmospheric Radiation Spectrum</a:t>
            </a:r>
            <a:endParaRPr lang="en-US" sz="3600" b="1" dirty="0">
              <a:solidFill>
                <a:srgbClr val="0000FF"/>
              </a:solidFill>
              <a:latin typeface="Big Caslon Medium" charset="0"/>
              <a:ea typeface="Big Caslon Medium" charset="0"/>
              <a:cs typeface="Big Caslon Medium" charset="0"/>
            </a:endParaRPr>
          </a:p>
        </p:txBody>
      </p:sp>
      <p:sp>
        <p:nvSpPr>
          <p:cNvPr id="11" name="TextBox 10"/>
          <p:cNvSpPr txBox="1"/>
          <p:nvPr/>
        </p:nvSpPr>
        <p:spPr>
          <a:xfrm>
            <a:off x="514013" y="1043974"/>
            <a:ext cx="3324891" cy="1569660"/>
          </a:xfrm>
          <a:prstGeom prst="rect">
            <a:avLst/>
          </a:prstGeom>
          <a:noFill/>
        </p:spPr>
        <p:txBody>
          <a:bodyPr wrap="square" rtlCol="0">
            <a:spAutoFit/>
          </a:bodyPr>
          <a:lstStyle/>
          <a:p>
            <a:pPr marL="166688" indent="-166688">
              <a:buFont typeface="Arial"/>
              <a:buChar char="•"/>
            </a:pPr>
            <a:r>
              <a:rPr lang="en-US" sz="1600" dirty="0" smtClean="0">
                <a:latin typeface="Times New Roman" charset="0"/>
                <a:ea typeface="Times New Roman" charset="0"/>
                <a:cs typeface="Times New Roman" charset="0"/>
              </a:rPr>
              <a:t>Satellite remote sensing uses four spectral regions.</a:t>
            </a:r>
          </a:p>
          <a:p>
            <a:pPr marL="166688" indent="-166688">
              <a:buFont typeface="Arial"/>
              <a:buChar char="•"/>
            </a:pPr>
            <a:endParaRPr lang="en-US" sz="1600" dirty="0" smtClean="0">
              <a:latin typeface="Times New Roman" charset="0"/>
              <a:ea typeface="Times New Roman" charset="0"/>
              <a:cs typeface="Times New Roman" charset="0"/>
            </a:endParaRPr>
          </a:p>
          <a:p>
            <a:pPr marL="166688" indent="-166688">
              <a:buFont typeface="Arial"/>
              <a:buChar char="•"/>
            </a:pPr>
            <a:r>
              <a:rPr lang="en-US" sz="1600" dirty="0" smtClean="0">
                <a:latin typeface="Times New Roman" charset="0"/>
                <a:ea typeface="Times New Roman" charset="0"/>
                <a:cs typeface="Times New Roman" charset="0"/>
              </a:rPr>
              <a:t>Focus in IR region and species focus on atmospheric composition and greenhouse gases.</a:t>
            </a:r>
            <a:endParaRPr lang="en-US" sz="1600" dirty="0">
              <a:latin typeface="Times New Roman" charset="0"/>
              <a:ea typeface="Times New Roman" charset="0"/>
              <a:cs typeface="Times New Roman" charset="0"/>
            </a:endParaRPr>
          </a:p>
        </p:txBody>
      </p:sp>
      <p:sp>
        <p:nvSpPr>
          <p:cNvPr id="23" name="Rectangle 3"/>
          <p:cNvSpPr txBox="1">
            <a:spLocks noChangeArrowheads="1"/>
          </p:cNvSpPr>
          <p:nvPr/>
        </p:nvSpPr>
        <p:spPr bwMode="auto">
          <a:xfrm>
            <a:off x="221375" y="2807499"/>
            <a:ext cx="3490679" cy="3280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61963" marR="0" lvl="0" indent="-461963" algn="l" defTabSz="914400" rtl="0" eaLnBrk="0" fontAlgn="base" latinLnBrk="0" hangingPunct="0">
              <a:lnSpc>
                <a:spcPct val="80000"/>
              </a:lnSpc>
              <a:spcBef>
                <a:spcPct val="20000"/>
              </a:spcBef>
              <a:spcAft>
                <a:spcPct val="0"/>
              </a:spcAft>
              <a:buClrTx/>
              <a:buSzTx/>
              <a:buFontTx/>
              <a:buNone/>
              <a:tabLst>
                <a:tab pos="461963" algn="l"/>
              </a:tabLst>
              <a:defRPr/>
            </a:pPr>
            <a:r>
              <a:rPr kumimoji="0" lang="en-GB" sz="1600" b="0" i="0" u="none" strike="noStrike" kern="0" cap="none" spc="0" normalizeH="0" baseline="0" noProof="0" dirty="0" smtClean="0">
                <a:ln>
                  <a:noFill/>
                </a:ln>
                <a:solidFill>
                  <a:srgbClr val="0000CC"/>
                </a:solidFill>
                <a:effectLst/>
                <a:uLnTx/>
                <a:uFillTx/>
                <a:latin typeface="Times New Roman" charset="0"/>
                <a:ea typeface="Times New Roman" charset="0"/>
                <a:cs typeface="Times New Roman" charset="0"/>
              </a:rPr>
              <a:t>UV:</a:t>
            </a:r>
            <a:r>
              <a:rPr kumimoji="0" lang="en-GB" sz="1600" b="0" i="0" u="none" strike="noStrike" kern="0" cap="none" spc="0" normalizeH="0" baseline="0" noProof="0" dirty="0" smtClean="0">
                <a:ln>
                  <a:noFill/>
                </a:ln>
                <a:solidFill>
                  <a:schemeClr val="tx1"/>
                </a:solidFill>
                <a:effectLst/>
                <a:uLnTx/>
                <a:uFillTx/>
                <a:latin typeface="Times New Roman" charset="0"/>
                <a:ea typeface="Times New Roman" charset="0"/>
                <a:cs typeface="Times New Roman" charset="0"/>
              </a:rPr>
              <a:t>	Photochemistry happens:</a:t>
            </a:r>
          </a:p>
          <a:p>
            <a:pPr marL="461963" lvl="0" indent="-461963" defTabSz="914400" eaLnBrk="0" fontAlgn="base" hangingPunct="0">
              <a:lnSpc>
                <a:spcPct val="80000"/>
              </a:lnSpc>
              <a:spcBef>
                <a:spcPct val="20000"/>
              </a:spcBef>
              <a:spcAft>
                <a:spcPct val="0"/>
              </a:spcAft>
              <a:tabLst>
                <a:tab pos="461963" algn="l"/>
              </a:tabLst>
              <a:defRPr/>
            </a:pPr>
            <a:r>
              <a:rPr lang="en-GB" sz="1600" kern="0" dirty="0">
                <a:latin typeface="Times New Roman" charset="0"/>
                <a:ea typeface="Times New Roman" charset="0"/>
                <a:cs typeface="Times New Roman" charset="0"/>
              </a:rPr>
              <a:t>	</a:t>
            </a:r>
            <a:r>
              <a:rPr kumimoji="0" lang="en-GB" sz="1600" b="0" i="0" u="none" strike="noStrike" kern="0" cap="none" spc="0" normalizeH="0" baseline="0" noProof="0" dirty="0" smtClean="0">
                <a:ln>
                  <a:noFill/>
                </a:ln>
                <a:solidFill>
                  <a:schemeClr val="tx1"/>
                </a:solidFill>
                <a:effectLst/>
                <a:uLnTx/>
                <a:uFillTx/>
                <a:latin typeface="Times New Roman" charset="0"/>
                <a:ea typeface="Times New Roman" charset="0"/>
                <a:cs typeface="Times New Roman" charset="0"/>
              </a:rPr>
              <a:t>some absorptions </a:t>
            </a:r>
            <a:r>
              <a:rPr lang="en-GB" sz="1600" kern="0" dirty="0">
                <a:latin typeface="Times New Roman" charset="0"/>
                <a:ea typeface="Times New Roman" charset="0"/>
                <a:cs typeface="Times New Roman" charset="0"/>
              </a:rPr>
              <a:t>(e.g., O</a:t>
            </a:r>
            <a:r>
              <a:rPr lang="en-GB" sz="1600" kern="0" baseline="-25000" dirty="0">
                <a:latin typeface="Times New Roman" charset="0"/>
                <a:ea typeface="Times New Roman" charset="0"/>
                <a:cs typeface="Times New Roman" charset="0"/>
              </a:rPr>
              <a:t>3</a:t>
            </a:r>
            <a:r>
              <a:rPr lang="en-GB" sz="1600" kern="0" dirty="0" smtClean="0">
                <a:latin typeface="Times New Roman" charset="0"/>
                <a:ea typeface="Times New Roman" charset="0"/>
                <a:cs typeface="Times New Roman" charset="0"/>
              </a:rPr>
              <a:t>) + </a:t>
            </a:r>
            <a:r>
              <a:rPr kumimoji="0" lang="en-GB" sz="1600" b="0" i="0" u="none" strike="noStrike" kern="0" cap="none" spc="0" normalizeH="0" baseline="0" noProof="0" dirty="0" smtClean="0">
                <a:ln>
                  <a:noFill/>
                </a:ln>
                <a:solidFill>
                  <a:schemeClr val="tx1"/>
                </a:solidFill>
                <a:effectLst/>
                <a:uLnTx/>
                <a:uFillTx/>
                <a:latin typeface="Times New Roman" charset="0"/>
                <a:ea typeface="Times New Roman" charset="0"/>
                <a:cs typeface="Times New Roman" charset="0"/>
              </a:rPr>
              <a:t>profile information;</a:t>
            </a:r>
            <a:r>
              <a:rPr kumimoji="0" lang="en-GB" sz="1600" b="0" i="0" u="none" strike="noStrike" kern="0" cap="none" spc="0" normalizeH="0" noProof="0" dirty="0" smtClean="0">
                <a:ln>
                  <a:noFill/>
                </a:ln>
                <a:solidFill>
                  <a:schemeClr val="tx1"/>
                </a:solidFill>
                <a:effectLst/>
                <a:uLnTx/>
                <a:uFillTx/>
                <a:latin typeface="Times New Roman" charset="0"/>
                <a:ea typeface="Times New Roman" charset="0"/>
                <a:cs typeface="Times New Roman" charset="0"/>
              </a:rPr>
              <a:t> </a:t>
            </a:r>
            <a:r>
              <a:rPr kumimoji="0" lang="en-GB" sz="1600" b="0" i="0" u="none" strike="noStrike" kern="0" cap="none" spc="0" normalizeH="0" baseline="0" noProof="0" dirty="0" smtClean="0">
                <a:ln>
                  <a:noFill/>
                </a:ln>
                <a:solidFill>
                  <a:schemeClr val="tx1"/>
                </a:solidFill>
                <a:effectLst/>
                <a:uLnTx/>
                <a:uFillTx/>
                <a:latin typeface="Times New Roman" charset="0"/>
                <a:ea typeface="Times New Roman" charset="0"/>
                <a:cs typeface="Times New Roman" charset="0"/>
              </a:rPr>
              <a:t>aerosols </a:t>
            </a:r>
          </a:p>
          <a:p>
            <a:pPr marL="461963" marR="0" lvl="0" indent="-461963" algn="l" defTabSz="914400" rtl="0" eaLnBrk="0" fontAlgn="base" latinLnBrk="0" hangingPunct="0">
              <a:lnSpc>
                <a:spcPct val="80000"/>
              </a:lnSpc>
              <a:spcBef>
                <a:spcPct val="20000"/>
              </a:spcBef>
              <a:spcAft>
                <a:spcPct val="0"/>
              </a:spcAft>
              <a:buClrTx/>
              <a:buSzTx/>
              <a:buFontTx/>
              <a:buNone/>
              <a:tabLst>
                <a:tab pos="461963" algn="l"/>
              </a:tabLst>
              <a:defRPr/>
            </a:pPr>
            <a:endParaRPr kumimoji="0" lang="en-GB" sz="1600" b="0" i="0" u="none" strike="noStrike" kern="0" cap="none" spc="0" normalizeH="0" baseline="0" noProof="0" dirty="0" smtClean="0">
              <a:ln>
                <a:noFill/>
              </a:ln>
              <a:solidFill>
                <a:schemeClr val="tx1"/>
              </a:solidFill>
              <a:effectLst/>
              <a:uLnTx/>
              <a:uFillTx/>
              <a:latin typeface="Times New Roman" charset="0"/>
              <a:ea typeface="Times New Roman" charset="0"/>
              <a:cs typeface="Times New Roman" charset="0"/>
            </a:endParaRPr>
          </a:p>
          <a:p>
            <a:pPr marL="461963" marR="0" lvl="0" indent="-461963" algn="l" defTabSz="914400" rtl="0" eaLnBrk="0" fontAlgn="base" latinLnBrk="0" hangingPunct="0">
              <a:lnSpc>
                <a:spcPct val="8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0000CC"/>
                </a:solidFill>
                <a:effectLst/>
                <a:uLnTx/>
                <a:uFillTx/>
                <a:latin typeface="Times New Roman" charset="0"/>
                <a:ea typeface="Times New Roman" charset="0"/>
                <a:cs typeface="Times New Roman" charset="0"/>
              </a:rPr>
              <a:t>VIS:</a:t>
            </a:r>
            <a:r>
              <a:rPr lang="en-GB" sz="1600" kern="0" dirty="0" smtClean="0">
                <a:latin typeface="Times New Roman" charset="0"/>
                <a:ea typeface="Times New Roman" charset="0"/>
                <a:cs typeface="Times New Roman" charset="0"/>
              </a:rPr>
              <a:t> </a:t>
            </a:r>
            <a:r>
              <a:rPr kumimoji="0" lang="en-GB" sz="1600" b="0" i="0" u="none" strike="noStrike" kern="0" cap="none" spc="0" normalizeH="0" baseline="0" noProof="0" dirty="0" smtClean="0">
                <a:ln>
                  <a:noFill/>
                </a:ln>
                <a:solidFill>
                  <a:schemeClr val="tx1"/>
                </a:solidFill>
                <a:effectLst/>
                <a:uLnTx/>
                <a:uFillTx/>
                <a:latin typeface="Times New Roman" charset="0"/>
                <a:ea typeface="Times New Roman" charset="0"/>
                <a:cs typeface="Times New Roman" charset="0"/>
              </a:rPr>
              <a:t>surface information: vegetation;</a:t>
            </a:r>
            <a:r>
              <a:rPr kumimoji="0" lang="en-GB" sz="1600" b="0" i="0" u="none" strike="noStrike" kern="0" cap="none" spc="0" normalizeH="0" noProof="0" dirty="0" smtClean="0">
                <a:ln>
                  <a:noFill/>
                </a:ln>
                <a:solidFill>
                  <a:schemeClr val="tx1"/>
                </a:solidFill>
                <a:effectLst/>
                <a:uLnTx/>
                <a:uFillTx/>
                <a:latin typeface="Times New Roman" charset="0"/>
                <a:ea typeface="Times New Roman" charset="0"/>
                <a:cs typeface="Times New Roman" charset="0"/>
              </a:rPr>
              <a:t> </a:t>
            </a:r>
            <a:r>
              <a:rPr kumimoji="0" lang="en-GB" sz="1600" b="0" i="0" u="none" strike="noStrike" kern="0" cap="none" spc="0" normalizeH="0" baseline="0" noProof="0" dirty="0" smtClean="0">
                <a:ln>
                  <a:noFill/>
                </a:ln>
                <a:solidFill>
                  <a:schemeClr val="tx1"/>
                </a:solidFill>
                <a:effectLst/>
                <a:uLnTx/>
                <a:uFillTx/>
                <a:latin typeface="Times New Roman" charset="0"/>
                <a:ea typeface="Times New Roman" charset="0"/>
                <a:cs typeface="Times New Roman" charset="0"/>
              </a:rPr>
              <a:t>some absorptions;</a:t>
            </a:r>
            <a:r>
              <a:rPr kumimoji="0" lang="en-GB" sz="1600" b="0" i="0" u="none" strike="noStrike" kern="0" cap="none" spc="0" normalizeH="0" noProof="0" dirty="0" smtClean="0">
                <a:ln>
                  <a:noFill/>
                </a:ln>
                <a:solidFill>
                  <a:schemeClr val="tx1"/>
                </a:solidFill>
                <a:effectLst/>
                <a:uLnTx/>
                <a:uFillTx/>
                <a:latin typeface="Times New Roman" charset="0"/>
                <a:ea typeface="Times New Roman" charset="0"/>
                <a:cs typeface="Times New Roman" charset="0"/>
              </a:rPr>
              <a:t> </a:t>
            </a:r>
            <a:r>
              <a:rPr kumimoji="0" lang="en-GB" sz="1600" b="0" i="0" u="none" strike="noStrike" kern="0" cap="none" spc="0" normalizeH="0" baseline="0" noProof="0" dirty="0" smtClean="0">
                <a:ln>
                  <a:noFill/>
                </a:ln>
                <a:solidFill>
                  <a:schemeClr val="tx1"/>
                </a:solidFill>
                <a:effectLst/>
                <a:uLnTx/>
                <a:uFillTx/>
                <a:latin typeface="Times New Roman" charset="0"/>
                <a:ea typeface="Times New Roman" charset="0"/>
                <a:cs typeface="Times New Roman" charset="0"/>
              </a:rPr>
              <a:t>aerosol information</a:t>
            </a:r>
          </a:p>
          <a:p>
            <a:pPr marL="461963" marR="0" lvl="0" indent="-461963" algn="l" defTabSz="914400" rtl="0" eaLnBrk="0" fontAlgn="base" latinLnBrk="0" hangingPunct="0">
              <a:lnSpc>
                <a:spcPct val="80000"/>
              </a:lnSpc>
              <a:spcBef>
                <a:spcPct val="20000"/>
              </a:spcBef>
              <a:spcAft>
                <a:spcPct val="0"/>
              </a:spcAft>
              <a:buClrTx/>
              <a:buSzTx/>
              <a:buFontTx/>
              <a:buNone/>
              <a:tabLst/>
              <a:defRPr/>
            </a:pPr>
            <a:endParaRPr kumimoji="0" lang="en-GB" sz="1600" b="0" i="0" u="none" strike="noStrike" kern="0" cap="none" spc="0" normalizeH="0" baseline="0" noProof="0" dirty="0" smtClean="0">
              <a:ln>
                <a:noFill/>
              </a:ln>
              <a:solidFill>
                <a:schemeClr val="tx1"/>
              </a:solidFill>
              <a:effectLst/>
              <a:uLnTx/>
              <a:uFillTx/>
              <a:latin typeface="Times New Roman" charset="0"/>
              <a:ea typeface="Times New Roman" charset="0"/>
              <a:cs typeface="Times New Roman" charset="0"/>
            </a:endParaRPr>
          </a:p>
          <a:p>
            <a:pPr marL="461963" lvl="0" indent="-461963" defTabSz="914400" eaLnBrk="0" fontAlgn="base" hangingPunct="0">
              <a:lnSpc>
                <a:spcPct val="80000"/>
              </a:lnSpc>
              <a:spcBef>
                <a:spcPct val="20000"/>
              </a:spcBef>
              <a:spcAft>
                <a:spcPct val="0"/>
              </a:spcAft>
            </a:pPr>
            <a:r>
              <a:rPr kumimoji="0" lang="en-GB" sz="1600" b="0" i="0" u="none" strike="noStrike" kern="0" cap="none" spc="0" normalizeH="0" baseline="0" noProof="0" dirty="0" smtClean="0">
                <a:ln>
                  <a:noFill/>
                </a:ln>
                <a:solidFill>
                  <a:srgbClr val="0000CC"/>
                </a:solidFill>
                <a:effectLst/>
                <a:uLnTx/>
                <a:uFillTx/>
                <a:latin typeface="Times New Roman" charset="0"/>
                <a:ea typeface="Times New Roman" charset="0"/>
                <a:cs typeface="Times New Roman" charset="0"/>
              </a:rPr>
              <a:t>IR:</a:t>
            </a:r>
            <a:r>
              <a:rPr lang="en-GB" sz="1600" kern="0" dirty="0" smtClean="0">
                <a:latin typeface="Times New Roman" charset="0"/>
                <a:ea typeface="Times New Roman" charset="0"/>
                <a:cs typeface="Times New Roman" charset="0"/>
              </a:rPr>
              <a:t>	profile information: </a:t>
            </a:r>
            <a:r>
              <a:rPr kumimoji="0" lang="en-GB" sz="1600" b="0" i="0" u="none" strike="noStrike" kern="0" cap="none" spc="0" normalizeH="0" baseline="0" noProof="0" dirty="0" smtClean="0">
                <a:ln>
                  <a:noFill/>
                </a:ln>
                <a:solidFill>
                  <a:schemeClr val="tx1"/>
                </a:solidFill>
                <a:effectLst/>
                <a:uLnTx/>
                <a:uFillTx/>
                <a:latin typeface="Times New Roman" charset="0"/>
                <a:ea typeface="Times New Roman" charset="0"/>
                <a:cs typeface="Times New Roman" charset="0"/>
              </a:rPr>
              <a:t>temperature information; cloud information;</a:t>
            </a:r>
            <a:r>
              <a:rPr kumimoji="0" lang="en-GB" sz="1600" b="0" i="0" u="none" strike="noStrike" kern="0" cap="none" spc="0" normalizeH="0" noProof="0" dirty="0" smtClean="0">
                <a:ln>
                  <a:noFill/>
                </a:ln>
                <a:solidFill>
                  <a:schemeClr val="tx1"/>
                </a:solidFill>
                <a:effectLst/>
                <a:uLnTx/>
                <a:uFillTx/>
                <a:latin typeface="Times New Roman" charset="0"/>
                <a:ea typeface="Times New Roman" charset="0"/>
                <a:cs typeface="Times New Roman" charset="0"/>
              </a:rPr>
              <a:t> </a:t>
            </a:r>
            <a:r>
              <a:rPr kumimoji="0" lang="en-GB" sz="1600" b="0" i="0" u="none" strike="noStrike" kern="0" cap="none" spc="0" normalizeH="0" baseline="0" noProof="0" dirty="0" smtClean="0">
                <a:ln>
                  <a:noFill/>
                </a:ln>
                <a:solidFill>
                  <a:schemeClr val="tx1"/>
                </a:solidFill>
                <a:effectLst/>
                <a:uLnTx/>
                <a:uFillTx/>
                <a:latin typeface="Times New Roman" charset="0"/>
                <a:ea typeface="Times New Roman" charset="0"/>
                <a:cs typeface="Times New Roman" charset="0"/>
              </a:rPr>
              <a:t>water / ice distinction;</a:t>
            </a:r>
            <a:r>
              <a:rPr kumimoji="0" lang="en-GB" sz="1600" b="0" i="0" u="none" strike="noStrike" kern="0" cap="none" spc="0" normalizeH="0" noProof="0" dirty="0" smtClean="0">
                <a:ln>
                  <a:noFill/>
                </a:ln>
                <a:solidFill>
                  <a:schemeClr val="tx1"/>
                </a:solidFill>
                <a:effectLst/>
                <a:uLnTx/>
                <a:uFillTx/>
                <a:latin typeface="Times New Roman" charset="0"/>
                <a:ea typeface="Times New Roman" charset="0"/>
                <a:cs typeface="Times New Roman" charset="0"/>
              </a:rPr>
              <a:t> </a:t>
            </a:r>
            <a:r>
              <a:rPr kumimoji="0" lang="en-GB" sz="1600" b="0" i="0" u="none" strike="noStrike" kern="0" cap="none" spc="0" normalizeH="0" baseline="0" noProof="0" dirty="0" smtClean="0">
                <a:ln>
                  <a:noFill/>
                </a:ln>
                <a:solidFill>
                  <a:schemeClr val="tx1"/>
                </a:solidFill>
                <a:effectLst/>
                <a:uLnTx/>
                <a:uFillTx/>
                <a:latin typeface="Times New Roman" charset="0"/>
                <a:ea typeface="Times New Roman" charset="0"/>
                <a:cs typeface="Times New Roman" charset="0"/>
              </a:rPr>
              <a:t>many absorptions / emissions from atmospheric composition</a:t>
            </a:r>
          </a:p>
          <a:p>
            <a:pPr marL="461963" lvl="0" indent="-461963" defTabSz="914400" eaLnBrk="0" fontAlgn="base" hangingPunct="0">
              <a:lnSpc>
                <a:spcPct val="80000"/>
              </a:lnSpc>
              <a:spcBef>
                <a:spcPct val="20000"/>
              </a:spcBef>
              <a:spcAft>
                <a:spcPct val="0"/>
              </a:spcAft>
            </a:pPr>
            <a:endParaRPr kumimoji="0" lang="en-GB" sz="1600" b="0" i="0" u="none" strike="noStrike" kern="0" cap="none" spc="0" normalizeH="0" baseline="0" noProof="0" dirty="0" smtClean="0">
              <a:ln>
                <a:noFill/>
              </a:ln>
              <a:solidFill>
                <a:schemeClr val="tx1"/>
              </a:solidFill>
              <a:effectLst/>
              <a:uLnTx/>
              <a:uFillTx/>
              <a:latin typeface="Times New Roman" charset="0"/>
              <a:ea typeface="Times New Roman" charset="0"/>
              <a:cs typeface="Times New Roman" charset="0"/>
            </a:endParaRPr>
          </a:p>
          <a:p>
            <a:pPr marL="461963" marR="0" lvl="0" indent="-461963" algn="l" defTabSz="914400" rtl="0" eaLnBrk="0" fontAlgn="base" latinLnBrk="0" hangingPunct="0">
              <a:lnSpc>
                <a:spcPct val="80000"/>
              </a:lnSpc>
              <a:spcBef>
                <a:spcPct val="20000"/>
              </a:spcBef>
              <a:spcAft>
                <a:spcPct val="0"/>
              </a:spcAft>
              <a:buClrTx/>
              <a:buSzTx/>
              <a:buFontTx/>
              <a:buNone/>
              <a:tabLst/>
              <a:defRPr/>
            </a:pPr>
            <a:r>
              <a:rPr kumimoji="0" lang="en-GB" sz="1600" b="0" i="0" u="none" strike="noStrike" kern="0" cap="none" spc="0" normalizeH="0" baseline="0" noProof="0" dirty="0" smtClean="0">
                <a:ln>
                  <a:noFill/>
                </a:ln>
                <a:solidFill>
                  <a:srgbClr val="0000CC"/>
                </a:solidFill>
                <a:effectLst/>
                <a:uLnTx/>
                <a:uFillTx/>
                <a:latin typeface="Times New Roman" charset="0"/>
                <a:ea typeface="Times New Roman" charset="0"/>
                <a:cs typeface="Times New Roman" charset="0"/>
              </a:rPr>
              <a:t>MW:</a:t>
            </a:r>
            <a:r>
              <a:rPr lang="en-GB" sz="1600" kern="0" dirty="0" smtClean="0">
                <a:latin typeface="Times New Roman" charset="0"/>
                <a:ea typeface="Times New Roman" charset="0"/>
                <a:cs typeface="Times New Roman" charset="0"/>
              </a:rPr>
              <a:t> </a:t>
            </a:r>
            <a:r>
              <a:rPr kumimoji="0" lang="en-GB" sz="1600" b="0" i="0" u="none" strike="noStrike" kern="0" cap="none" spc="0" normalizeH="0" baseline="0" noProof="0" dirty="0" smtClean="0">
                <a:ln>
                  <a:noFill/>
                </a:ln>
                <a:solidFill>
                  <a:schemeClr val="tx1"/>
                </a:solidFill>
                <a:effectLst/>
                <a:uLnTx/>
                <a:uFillTx/>
                <a:latin typeface="Times New Roman" charset="0"/>
                <a:ea typeface="Times New Roman" charset="0"/>
                <a:cs typeface="Times New Roman" charset="0"/>
              </a:rPr>
              <a:t>no problems with clouds:</a:t>
            </a:r>
            <a:r>
              <a:rPr kumimoji="0" lang="en-GB" sz="1600" b="0" i="0" u="none" strike="noStrike" kern="0" cap="none" spc="0" normalizeH="0" noProof="0" dirty="0" smtClean="0">
                <a:ln>
                  <a:noFill/>
                </a:ln>
                <a:solidFill>
                  <a:schemeClr val="tx1"/>
                </a:solidFill>
                <a:effectLst/>
                <a:uLnTx/>
                <a:uFillTx/>
                <a:latin typeface="Times New Roman" charset="0"/>
                <a:ea typeface="Times New Roman" charset="0"/>
                <a:cs typeface="Times New Roman" charset="0"/>
              </a:rPr>
              <a:t> </a:t>
            </a:r>
            <a:r>
              <a:rPr kumimoji="0" lang="en-GB" sz="1600" b="0" i="0" u="none" strike="noStrike" kern="0" cap="none" spc="0" normalizeH="0" baseline="0" noProof="0" dirty="0" smtClean="0">
                <a:ln>
                  <a:noFill/>
                </a:ln>
                <a:solidFill>
                  <a:schemeClr val="tx1"/>
                </a:solidFill>
                <a:effectLst/>
                <a:uLnTx/>
                <a:uFillTx/>
                <a:latin typeface="Times New Roman" charset="0"/>
                <a:ea typeface="Times New Roman" charset="0"/>
                <a:cs typeface="Times New Roman" charset="0"/>
              </a:rPr>
              <a:t>ice / water contrast;</a:t>
            </a:r>
            <a:r>
              <a:rPr kumimoji="0" lang="en-GB" sz="1600" b="0" i="0" u="none" strike="noStrike" kern="0" cap="none" spc="0" normalizeH="0" noProof="0" dirty="0" smtClean="0">
                <a:ln>
                  <a:noFill/>
                </a:ln>
                <a:solidFill>
                  <a:schemeClr val="tx1"/>
                </a:solidFill>
                <a:effectLst/>
                <a:uLnTx/>
                <a:uFillTx/>
                <a:latin typeface="Times New Roman" charset="0"/>
                <a:ea typeface="Times New Roman" charset="0"/>
                <a:cs typeface="Times New Roman" charset="0"/>
              </a:rPr>
              <a:t> </a:t>
            </a:r>
            <a:r>
              <a:rPr kumimoji="0" lang="en-GB" sz="1600" b="0" i="0" u="none" strike="noStrike" kern="0" cap="none" spc="0" normalizeH="0" baseline="0" noProof="0" dirty="0" smtClean="0">
                <a:ln>
                  <a:noFill/>
                </a:ln>
                <a:solidFill>
                  <a:schemeClr val="tx1"/>
                </a:solidFill>
                <a:effectLst/>
                <a:uLnTx/>
                <a:uFillTx/>
                <a:latin typeface="Times New Roman" charset="0"/>
                <a:ea typeface="Times New Roman" charset="0"/>
                <a:cs typeface="Times New Roman" charset="0"/>
              </a:rPr>
              <a:t>surfaces;</a:t>
            </a:r>
            <a:r>
              <a:rPr kumimoji="0" lang="en-GB" sz="1600" b="0" i="0" u="none" strike="noStrike" kern="0" cap="none" spc="0" normalizeH="0" noProof="0" dirty="0" smtClean="0">
                <a:ln>
                  <a:noFill/>
                </a:ln>
                <a:solidFill>
                  <a:schemeClr val="tx1"/>
                </a:solidFill>
                <a:effectLst/>
                <a:uLnTx/>
                <a:uFillTx/>
                <a:latin typeface="Times New Roman" charset="0"/>
                <a:ea typeface="Times New Roman" charset="0"/>
                <a:cs typeface="Times New Roman" charset="0"/>
              </a:rPr>
              <a:t> </a:t>
            </a:r>
            <a:r>
              <a:rPr kumimoji="0" lang="en-GB" sz="1600" b="0" i="0" u="none" strike="noStrike" kern="0" cap="none" spc="0" normalizeH="0" baseline="0" noProof="0" dirty="0" smtClean="0">
                <a:ln>
                  <a:noFill/>
                </a:ln>
                <a:solidFill>
                  <a:schemeClr val="tx1"/>
                </a:solidFill>
                <a:effectLst/>
                <a:uLnTx/>
                <a:uFillTx/>
                <a:latin typeface="Times New Roman" charset="0"/>
                <a:ea typeface="Times New Roman" charset="0"/>
                <a:cs typeface="Times New Roman" charset="0"/>
              </a:rPr>
              <a:t>some emissions + profile information </a:t>
            </a:r>
            <a:r>
              <a:rPr kumimoji="0" lang="en-GB" sz="1200" b="0" i="0" u="none" strike="noStrike" kern="0" cap="none" spc="0" normalizeH="0" baseline="0" noProof="0" dirty="0" smtClean="0">
                <a:ln>
                  <a:noFill/>
                </a:ln>
                <a:solidFill>
                  <a:schemeClr val="tx1"/>
                </a:solidFill>
                <a:effectLst/>
                <a:uLnTx/>
                <a:uFillTx/>
                <a:latin typeface="+mn-lt"/>
                <a:ea typeface="+mn-ea"/>
                <a:cs typeface="+mn-cs"/>
              </a:rPr>
              <a:t>	</a:t>
            </a:r>
            <a:endParaRPr kumimoji="0" lang="en-GB" sz="1200" b="0" i="0" u="none" strike="noStrike" kern="0" cap="none" spc="0" normalizeH="0" baseline="0" noProof="0" dirty="0">
              <a:ln>
                <a:noFill/>
              </a:ln>
              <a:solidFill>
                <a:schemeClr val="tx1"/>
              </a:solidFill>
              <a:effectLst/>
              <a:uLnTx/>
              <a:uFillTx/>
              <a:latin typeface="+mn-lt"/>
              <a:ea typeface="+mn-ea"/>
              <a:cs typeface="+mn-cs"/>
            </a:endParaRPr>
          </a:p>
        </p:txBody>
      </p:sp>
      <p:pic>
        <p:nvPicPr>
          <p:cNvPr id="24" name="Picture 23"/>
          <p:cNvPicPr>
            <a:picLocks noChangeAspect="1"/>
          </p:cNvPicPr>
          <p:nvPr/>
        </p:nvPicPr>
        <p:blipFill>
          <a:blip r:embed="rId2"/>
          <a:stretch>
            <a:fillRect/>
          </a:stretch>
        </p:blipFill>
        <p:spPr>
          <a:xfrm>
            <a:off x="3712054" y="1143000"/>
            <a:ext cx="5397500" cy="5441950"/>
          </a:xfrm>
          <a:prstGeom prst="rect">
            <a:avLst/>
          </a:prstGeom>
        </p:spPr>
      </p:pic>
      <p:cxnSp>
        <p:nvCxnSpPr>
          <p:cNvPr id="26" name="Straight Connector 25"/>
          <p:cNvCxnSpPr/>
          <p:nvPr/>
        </p:nvCxnSpPr>
        <p:spPr>
          <a:xfrm rot="5400000" flipH="1" flipV="1">
            <a:off x="4360510" y="3943994"/>
            <a:ext cx="4409832" cy="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flipH="1" flipV="1">
            <a:off x="5508587" y="3943997"/>
            <a:ext cx="4409834"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7210" b="11111"/>
          <a:stretch/>
        </p:blipFill>
        <p:spPr>
          <a:xfrm>
            <a:off x="3575539" y="572758"/>
            <a:ext cx="5172254" cy="4038856"/>
          </a:xfrm>
          <a:prstGeom prst="rect">
            <a:avLst/>
          </a:prstGeom>
        </p:spPr>
      </p:pic>
      <p:sp>
        <p:nvSpPr>
          <p:cNvPr id="7" name="TextBox 6"/>
          <p:cNvSpPr txBox="1"/>
          <p:nvPr/>
        </p:nvSpPr>
        <p:spPr>
          <a:xfrm>
            <a:off x="768348" y="215325"/>
            <a:ext cx="8045451" cy="584775"/>
          </a:xfrm>
          <a:prstGeom prst="rect">
            <a:avLst/>
          </a:prstGeom>
          <a:noFill/>
        </p:spPr>
        <p:txBody>
          <a:bodyPr wrap="square" rtlCol="0">
            <a:spAutoFit/>
          </a:bodyPr>
          <a:lstStyle/>
          <a:p>
            <a:r>
              <a:rPr lang="en-US" sz="3200" b="1" smtClean="0">
                <a:solidFill>
                  <a:srgbClr val="0000FF"/>
                </a:solidFill>
                <a:latin typeface="Comic Sans MS"/>
                <a:cs typeface="Comic Sans MS"/>
              </a:rPr>
              <a:t>NH</a:t>
            </a:r>
            <a:r>
              <a:rPr lang="en-US" sz="3200" b="1" baseline="-25000" smtClean="0">
                <a:solidFill>
                  <a:srgbClr val="0000FF"/>
                </a:solidFill>
                <a:latin typeface="Comic Sans MS"/>
                <a:cs typeface="Comic Sans MS"/>
              </a:rPr>
              <a:t>3</a:t>
            </a:r>
            <a:r>
              <a:rPr lang="en-US" sz="3200" b="1" smtClean="0">
                <a:solidFill>
                  <a:srgbClr val="0000FF"/>
                </a:solidFill>
                <a:latin typeface="Comic Sans MS"/>
                <a:cs typeface="Comic Sans MS"/>
              </a:rPr>
              <a:t> Increase </a:t>
            </a:r>
            <a:r>
              <a:rPr lang="en-US" sz="3200" b="1" dirty="0" smtClean="0">
                <a:solidFill>
                  <a:srgbClr val="0000FF"/>
                </a:solidFill>
                <a:latin typeface="Comic Sans MS"/>
                <a:cs typeface="Comic Sans MS"/>
              </a:rPr>
              <a:t>– Fertilizer Applications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34" y="3918935"/>
            <a:ext cx="4048491" cy="2537125"/>
          </a:xfrm>
          <a:prstGeom prst="rect">
            <a:avLst/>
          </a:prstGeom>
        </p:spPr>
      </p:pic>
      <p:sp>
        <p:nvSpPr>
          <p:cNvPr id="9" name="TextBox 8"/>
          <p:cNvSpPr txBox="1"/>
          <p:nvPr/>
        </p:nvSpPr>
        <p:spPr>
          <a:xfrm>
            <a:off x="6448508" y="4611614"/>
            <a:ext cx="2299284" cy="276999"/>
          </a:xfrm>
          <a:prstGeom prst="rect">
            <a:avLst/>
          </a:prstGeom>
          <a:noFill/>
        </p:spPr>
        <p:txBody>
          <a:bodyPr wrap="none" rtlCol="0">
            <a:spAutoFit/>
          </a:bodyPr>
          <a:lstStyle/>
          <a:p>
            <a:r>
              <a:rPr lang="en-US" sz="1200" dirty="0">
                <a:ea typeface="Comic Sans MS" charset="0"/>
                <a:cs typeface="Comic Sans MS" charset="0"/>
                <a:hlinkClick r:id="rId4"/>
              </a:rPr>
              <a:t>http://</a:t>
            </a:r>
            <a:r>
              <a:rPr lang="en-US" sz="1200" dirty="0" err="1">
                <a:ea typeface="Comic Sans MS" charset="0"/>
                <a:cs typeface="Comic Sans MS" charset="0"/>
                <a:hlinkClick r:id="rId4"/>
              </a:rPr>
              <a:t>sedac.ciesin.columbia.edu</a:t>
            </a:r>
            <a:r>
              <a:rPr lang="en-US" sz="1200" dirty="0">
                <a:ea typeface="Comic Sans MS" charset="0"/>
                <a:cs typeface="Comic Sans MS" charset="0"/>
                <a:hlinkClick r:id="rId4"/>
              </a:rPr>
              <a:t>/</a:t>
            </a:r>
            <a:endParaRPr lang="en-US" sz="1200" dirty="0">
              <a:ea typeface="Comic Sans MS" charset="0"/>
              <a:cs typeface="Comic Sans MS" charset="0"/>
            </a:endParaRPr>
          </a:p>
        </p:txBody>
      </p:sp>
      <p:sp>
        <p:nvSpPr>
          <p:cNvPr id="10" name="TextBox 9"/>
          <p:cNvSpPr txBox="1"/>
          <p:nvPr/>
        </p:nvSpPr>
        <p:spPr>
          <a:xfrm>
            <a:off x="629204" y="6456060"/>
            <a:ext cx="2869568" cy="276999"/>
          </a:xfrm>
          <a:prstGeom prst="rect">
            <a:avLst/>
          </a:prstGeom>
          <a:noFill/>
        </p:spPr>
        <p:txBody>
          <a:bodyPr wrap="none" rtlCol="0">
            <a:spAutoFit/>
          </a:bodyPr>
          <a:lstStyle/>
          <a:p>
            <a:r>
              <a:rPr lang="en-US" sz="1200" dirty="0">
                <a:ea typeface="Comic Sans MS" charset="0"/>
                <a:cs typeface="Comic Sans MS" charset="0"/>
                <a:hlinkClick r:id="rId5"/>
              </a:rPr>
              <a:t>https://</a:t>
            </a:r>
            <a:r>
              <a:rPr lang="en-US" sz="1200" dirty="0" err="1">
                <a:ea typeface="Comic Sans MS" charset="0"/>
                <a:cs typeface="Comic Sans MS" charset="0"/>
                <a:hlinkClick r:id="rId5"/>
              </a:rPr>
              <a:t>freshwaterwatch.thewaterhub.org</a:t>
            </a:r>
            <a:r>
              <a:rPr lang="en-US" sz="1200" dirty="0">
                <a:ea typeface="Comic Sans MS" charset="0"/>
                <a:cs typeface="Comic Sans MS" charset="0"/>
                <a:hlinkClick r:id="rId5"/>
              </a:rPr>
              <a:t>/</a:t>
            </a:r>
            <a:endParaRPr lang="en-US" sz="1200" dirty="0">
              <a:ea typeface="Comic Sans MS" charset="0"/>
              <a:cs typeface="Comic Sans MS" charset="0"/>
            </a:endParaRPr>
          </a:p>
        </p:txBody>
      </p:sp>
      <p:sp>
        <p:nvSpPr>
          <p:cNvPr id="11" name="TextBox 10"/>
          <p:cNvSpPr txBox="1"/>
          <p:nvPr/>
        </p:nvSpPr>
        <p:spPr>
          <a:xfrm>
            <a:off x="5111724" y="3918935"/>
            <a:ext cx="1270777" cy="923330"/>
          </a:xfrm>
          <a:prstGeom prst="rect">
            <a:avLst/>
          </a:prstGeom>
          <a:solidFill>
            <a:schemeClr val="bg1"/>
          </a:solidFill>
        </p:spPr>
        <p:txBody>
          <a:bodyPr wrap="square" rtlCol="0">
            <a:spAutoFit/>
          </a:bodyPr>
          <a:lstStyle/>
          <a:p>
            <a:r>
              <a:rPr lang="en-US" dirty="0" smtClean="0"/>
              <a:t>                       </a:t>
            </a:r>
          </a:p>
          <a:p>
            <a:endParaRPr lang="en-US" dirty="0"/>
          </a:p>
          <a:p>
            <a:endParaRPr lang="en-US" dirty="0"/>
          </a:p>
        </p:txBody>
      </p:sp>
      <p:graphicFrame>
        <p:nvGraphicFramePr>
          <p:cNvPr id="3" name="Table 2"/>
          <p:cNvGraphicFramePr>
            <a:graphicFrameLocks noGrp="1"/>
          </p:cNvGraphicFramePr>
          <p:nvPr>
            <p:extLst/>
          </p:nvPr>
        </p:nvGraphicFramePr>
        <p:xfrm>
          <a:off x="1063234" y="1455201"/>
          <a:ext cx="2183130" cy="1645920"/>
        </p:xfrm>
        <a:graphic>
          <a:graphicData uri="http://schemas.openxmlformats.org/drawingml/2006/table">
            <a:tbl>
              <a:tblPr firstRow="1" firstCol="1" bandRow="1"/>
              <a:tblGrid>
                <a:gridCol w="754380"/>
                <a:gridCol w="1428750"/>
              </a:tblGrid>
              <a:tr h="414020">
                <a:tc>
                  <a:txBody>
                    <a:bodyPr/>
                    <a:lstStyle/>
                    <a:p>
                      <a:pPr marL="0" marR="0" algn="ctr">
                        <a:spcBef>
                          <a:spcPts val="0"/>
                        </a:spcBef>
                        <a:spcAft>
                          <a:spcPts val="0"/>
                        </a:spcAft>
                      </a:pPr>
                      <a:r>
                        <a:rPr lang="en-US" sz="1200" b="1" dirty="0">
                          <a:effectLst/>
                          <a:latin typeface="Times New Roman" charset="0"/>
                          <a:ea typeface="ＭＳ 明朝" charset="-128"/>
                          <a:cs typeface="Times New Roman" charset="0"/>
                        </a:rPr>
                        <a:t>Country</a:t>
                      </a:r>
                      <a:endParaRPr lang="en-US" sz="1200" dirty="0">
                        <a:effectLst/>
                        <a:latin typeface="Cambria" charset="0"/>
                        <a:ea typeface="ＭＳ 明朝" charset="-128"/>
                        <a:cs typeface="Times New Roman" charset="0"/>
                      </a:endParaRPr>
                    </a:p>
                    <a:p>
                      <a:pPr marL="0" marR="0" algn="ctr">
                        <a:spcBef>
                          <a:spcPts val="0"/>
                        </a:spcBef>
                        <a:spcAft>
                          <a:spcPts val="0"/>
                        </a:spcAft>
                      </a:pPr>
                      <a:r>
                        <a:rPr lang="en-US" sz="1200" b="1" dirty="0">
                          <a:effectLst/>
                          <a:latin typeface="Times New Roman" charset="0"/>
                          <a:ea typeface="ＭＳ 明朝" charset="-128"/>
                          <a:cs typeface="Times New Roman" charset="0"/>
                        </a:rPr>
                        <a:t>/Region</a:t>
                      </a:r>
                      <a:endParaRPr lang="en-US" sz="1200" dirty="0">
                        <a:effectLst/>
                        <a:latin typeface="Cambria" charset="0"/>
                        <a:ea typeface="ＭＳ 明朝" charset="-128"/>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Times New Roman" charset="0"/>
                          <a:ea typeface="ＭＳ 明朝" charset="-128"/>
                          <a:cs typeface="Times New Roman" charset="0"/>
                        </a:rPr>
                        <a:t>Mean fertilizer use  (</a:t>
                      </a:r>
                      <a:r>
                        <a:rPr lang="en-US" sz="1200" b="1" dirty="0" err="1">
                          <a:effectLst/>
                          <a:latin typeface="Times New Roman" charset="0"/>
                          <a:ea typeface="ＭＳ 明朝" charset="-128"/>
                          <a:cs typeface="Times New Roman" charset="0"/>
                        </a:rPr>
                        <a:t>TgN</a:t>
                      </a:r>
                      <a:r>
                        <a:rPr lang="en-US" sz="1200" b="1" dirty="0">
                          <a:effectLst/>
                          <a:latin typeface="Times New Roman" charset="0"/>
                          <a:ea typeface="ＭＳ 明朝" charset="-128"/>
                          <a:cs typeface="Times New Roman" charset="0"/>
                        </a:rPr>
                        <a:t> yr</a:t>
                      </a:r>
                      <a:r>
                        <a:rPr lang="en-US" sz="1200" b="1" baseline="30000" dirty="0">
                          <a:effectLst/>
                          <a:latin typeface="Times New Roman" charset="0"/>
                          <a:ea typeface="ＭＳ 明朝" charset="-128"/>
                          <a:cs typeface="Times New Roman" charset="0"/>
                        </a:rPr>
                        <a:t>-1</a:t>
                      </a:r>
                      <a:r>
                        <a:rPr lang="en-US" sz="1200" b="1" dirty="0">
                          <a:effectLst/>
                          <a:latin typeface="Times New Roman" charset="0"/>
                          <a:ea typeface="ＭＳ 明朝" charset="-128"/>
                          <a:cs typeface="Times New Roman" charset="0"/>
                        </a:rPr>
                        <a:t>) [trend</a:t>
                      </a:r>
                      <a:r>
                        <a:rPr lang="en-US" sz="1200" b="1" dirty="0" smtClean="0">
                          <a:effectLst/>
                          <a:latin typeface="Times New Roman" charset="0"/>
                          <a:ea typeface="ＭＳ 明朝" charset="-128"/>
                          <a:cs typeface="Times New Roman" charset="0"/>
                        </a:rPr>
                        <a:t>] 2002-2013</a:t>
                      </a:r>
                      <a:endParaRPr lang="en-US" sz="1200" dirty="0">
                        <a:effectLst/>
                        <a:latin typeface="Cambria" charset="0"/>
                        <a:ea typeface="ＭＳ 明朝" charset="-128"/>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3742">
                <a:tc>
                  <a:txBody>
                    <a:bodyPr/>
                    <a:lstStyle/>
                    <a:p>
                      <a:pPr marL="0" marR="0" algn="ctr">
                        <a:lnSpc>
                          <a:spcPct val="150000"/>
                        </a:lnSpc>
                        <a:spcBef>
                          <a:spcPts val="0"/>
                        </a:spcBef>
                        <a:spcAft>
                          <a:spcPts val="0"/>
                        </a:spcAft>
                      </a:pPr>
                      <a:r>
                        <a:rPr lang="en-US" sz="1200" b="1">
                          <a:effectLst/>
                          <a:latin typeface="Times New Roman" charset="0"/>
                          <a:ea typeface="ＭＳ 明朝" charset="-128"/>
                          <a:cs typeface="Times New Roman" charset="0"/>
                        </a:rPr>
                        <a:t>US</a:t>
                      </a:r>
                      <a:endParaRPr lang="en-US" sz="1200">
                        <a:effectLst/>
                        <a:latin typeface="Cambria" charset="0"/>
                        <a:ea typeface="ＭＳ 明朝" charset="-128"/>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dirty="0">
                          <a:effectLst/>
                          <a:latin typeface="Times New Roman" charset="0"/>
                          <a:ea typeface="ＭＳ 明朝" charset="-128"/>
                          <a:cs typeface="Times New Roman" charset="0"/>
                        </a:rPr>
                        <a:t>11.5 [+0.7% yr</a:t>
                      </a:r>
                      <a:r>
                        <a:rPr lang="en-US" sz="1200" baseline="30000" dirty="0">
                          <a:effectLst/>
                          <a:latin typeface="Times New Roman" charset="0"/>
                          <a:ea typeface="ＭＳ 明朝" charset="-128"/>
                          <a:cs typeface="Times New Roman" charset="0"/>
                        </a:rPr>
                        <a:t>-1</a:t>
                      </a:r>
                      <a:r>
                        <a:rPr lang="en-US" sz="1200" dirty="0">
                          <a:effectLst/>
                          <a:latin typeface="Times New Roman" charset="0"/>
                          <a:ea typeface="ＭＳ 明朝" charset="-128"/>
                          <a:cs typeface="Times New Roman" charset="0"/>
                        </a:rPr>
                        <a:t>]</a:t>
                      </a:r>
                      <a:endParaRPr lang="en-US" sz="1200" dirty="0">
                        <a:effectLst/>
                        <a:latin typeface="Cambria" charset="0"/>
                        <a:ea typeface="ＭＳ 明朝" charset="-128"/>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a:txBody>
                    <a:bodyPr/>
                    <a:lstStyle/>
                    <a:p>
                      <a:pPr marL="0" marR="0" algn="ctr">
                        <a:lnSpc>
                          <a:spcPct val="150000"/>
                        </a:lnSpc>
                        <a:spcBef>
                          <a:spcPts val="0"/>
                        </a:spcBef>
                        <a:spcAft>
                          <a:spcPts val="0"/>
                        </a:spcAft>
                      </a:pPr>
                      <a:r>
                        <a:rPr lang="en-US" sz="1200" b="1">
                          <a:effectLst/>
                          <a:latin typeface="Times New Roman" charset="0"/>
                          <a:ea typeface="ＭＳ 明朝" charset="-128"/>
                          <a:cs typeface="Times New Roman" charset="0"/>
                        </a:rPr>
                        <a:t>EU</a:t>
                      </a:r>
                      <a:endParaRPr lang="en-US" sz="1200">
                        <a:effectLst/>
                        <a:latin typeface="Cambria" charset="0"/>
                        <a:ea typeface="ＭＳ 明朝" charset="-128"/>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a:effectLst/>
                          <a:latin typeface="Times New Roman" charset="0"/>
                          <a:ea typeface="ＭＳ 明朝" charset="-128"/>
                          <a:cs typeface="Times New Roman" charset="0"/>
                        </a:rPr>
                        <a:t>11.0 [</a:t>
                      </a:r>
                      <a:r>
                        <a:rPr lang="en-US" sz="1200">
                          <a:solidFill>
                            <a:srgbClr val="000000"/>
                          </a:solidFill>
                          <a:effectLst/>
                          <a:latin typeface="Times New Roman" charset="0"/>
                          <a:ea typeface="ＭＳ ゴシック" charset="-128"/>
                          <a:cs typeface="Times New Roman" charset="0"/>
                        </a:rPr>
                        <a:t>−</a:t>
                      </a:r>
                      <a:r>
                        <a:rPr lang="en-US" sz="1200">
                          <a:effectLst/>
                          <a:latin typeface="Times New Roman" charset="0"/>
                          <a:ea typeface="ＭＳ 明朝" charset="-128"/>
                          <a:cs typeface="Times New Roman" charset="0"/>
                        </a:rPr>
                        <a:t>0.3% yr</a:t>
                      </a:r>
                      <a:r>
                        <a:rPr lang="en-US" sz="1200" baseline="30000">
                          <a:effectLst/>
                          <a:latin typeface="Times New Roman" charset="0"/>
                          <a:ea typeface="ＭＳ 明朝" charset="-128"/>
                          <a:cs typeface="Times New Roman" charset="0"/>
                        </a:rPr>
                        <a:t>-1</a:t>
                      </a:r>
                      <a:r>
                        <a:rPr lang="en-US" sz="1200">
                          <a:effectLst/>
                          <a:latin typeface="Times New Roman" charset="0"/>
                          <a:ea typeface="ＭＳ 明朝" charset="-128"/>
                          <a:cs typeface="Times New Roman" charset="0"/>
                        </a:rPr>
                        <a:t>]</a:t>
                      </a:r>
                      <a:endParaRPr lang="en-US" sz="1200">
                        <a:effectLst/>
                        <a:latin typeface="Cambria" charset="0"/>
                        <a:ea typeface="ＭＳ 明朝" charset="-128"/>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a:txBody>
                    <a:bodyPr/>
                    <a:lstStyle/>
                    <a:p>
                      <a:pPr marL="0" marR="0" algn="ctr">
                        <a:lnSpc>
                          <a:spcPct val="150000"/>
                        </a:lnSpc>
                        <a:spcBef>
                          <a:spcPts val="0"/>
                        </a:spcBef>
                        <a:spcAft>
                          <a:spcPts val="0"/>
                        </a:spcAft>
                      </a:pPr>
                      <a:r>
                        <a:rPr lang="en-US" sz="1200" b="1">
                          <a:effectLst/>
                          <a:latin typeface="Times New Roman" charset="0"/>
                          <a:ea typeface="ＭＳ 明朝" charset="-128"/>
                          <a:cs typeface="Times New Roman" charset="0"/>
                        </a:rPr>
                        <a:t>China</a:t>
                      </a:r>
                      <a:endParaRPr lang="en-US" sz="1200">
                        <a:effectLst/>
                        <a:latin typeface="Cambria" charset="0"/>
                        <a:ea typeface="ＭＳ 明朝" charset="-128"/>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a:effectLst/>
                          <a:latin typeface="Times New Roman" charset="0"/>
                          <a:ea typeface="ＭＳ 明朝" charset="-128"/>
                          <a:cs typeface="Times New Roman" charset="0"/>
                        </a:rPr>
                        <a:t>31.2 [+2.7% yr</a:t>
                      </a:r>
                      <a:r>
                        <a:rPr lang="en-US" sz="1200" baseline="30000">
                          <a:effectLst/>
                          <a:latin typeface="Times New Roman" charset="0"/>
                          <a:ea typeface="ＭＳ 明朝" charset="-128"/>
                          <a:cs typeface="Times New Roman" charset="0"/>
                        </a:rPr>
                        <a:t>-1</a:t>
                      </a:r>
                      <a:r>
                        <a:rPr lang="en-US" sz="1200">
                          <a:effectLst/>
                          <a:latin typeface="Times New Roman" charset="0"/>
                          <a:ea typeface="ＭＳ 明朝" charset="-128"/>
                          <a:cs typeface="Times New Roman" charset="0"/>
                        </a:rPr>
                        <a:t>]</a:t>
                      </a:r>
                      <a:endParaRPr lang="en-US" sz="1200">
                        <a:effectLst/>
                        <a:latin typeface="Cambria" charset="0"/>
                        <a:ea typeface="ＭＳ 明朝" charset="-128"/>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a:txBody>
                    <a:bodyPr/>
                    <a:lstStyle/>
                    <a:p>
                      <a:pPr marL="0" marR="0" algn="ctr">
                        <a:lnSpc>
                          <a:spcPct val="150000"/>
                        </a:lnSpc>
                        <a:spcBef>
                          <a:spcPts val="0"/>
                        </a:spcBef>
                        <a:spcAft>
                          <a:spcPts val="0"/>
                        </a:spcAft>
                      </a:pPr>
                      <a:r>
                        <a:rPr lang="en-US" sz="1200" b="1">
                          <a:effectLst/>
                          <a:latin typeface="Times New Roman" charset="0"/>
                          <a:ea typeface="ＭＳ 明朝" charset="-128"/>
                          <a:cs typeface="Times New Roman" charset="0"/>
                        </a:rPr>
                        <a:t>S. Asia</a:t>
                      </a:r>
                      <a:endParaRPr lang="en-US" sz="1200">
                        <a:effectLst/>
                        <a:latin typeface="Cambria" charset="0"/>
                        <a:ea typeface="ＭＳ 明朝" charset="-128"/>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50000"/>
                        </a:lnSpc>
                        <a:spcBef>
                          <a:spcPts val="0"/>
                        </a:spcBef>
                        <a:spcAft>
                          <a:spcPts val="0"/>
                        </a:spcAft>
                      </a:pPr>
                      <a:r>
                        <a:rPr lang="en-US" sz="1200" dirty="0">
                          <a:effectLst/>
                          <a:latin typeface="Times New Roman" charset="0"/>
                          <a:ea typeface="ＭＳ 明朝" charset="-128"/>
                          <a:cs typeface="Times New Roman" charset="0"/>
                        </a:rPr>
                        <a:t>18.8 [+3.6% yr</a:t>
                      </a:r>
                      <a:r>
                        <a:rPr lang="en-US" sz="1200" baseline="30000" dirty="0">
                          <a:effectLst/>
                          <a:latin typeface="Times New Roman" charset="0"/>
                          <a:ea typeface="ＭＳ 明朝" charset="-128"/>
                          <a:cs typeface="Times New Roman" charset="0"/>
                        </a:rPr>
                        <a:t>-1</a:t>
                      </a:r>
                      <a:r>
                        <a:rPr lang="en-US" sz="1200" dirty="0">
                          <a:effectLst/>
                          <a:latin typeface="Times New Roman" charset="0"/>
                          <a:ea typeface="ＭＳ 明朝" charset="-128"/>
                          <a:cs typeface="Times New Roman" charset="0"/>
                        </a:rPr>
                        <a:t>]</a:t>
                      </a:r>
                      <a:endParaRPr lang="en-US" sz="1200" dirty="0">
                        <a:effectLst/>
                        <a:latin typeface="Cambria" charset="0"/>
                        <a:ea typeface="ＭＳ 明朝" charset="-128"/>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12" name="TextBox 11"/>
          <p:cNvSpPr txBox="1"/>
          <p:nvPr/>
        </p:nvSpPr>
        <p:spPr>
          <a:xfrm>
            <a:off x="629204" y="3147106"/>
            <a:ext cx="3872599" cy="646331"/>
          </a:xfrm>
          <a:prstGeom prst="rect">
            <a:avLst/>
          </a:prstGeom>
          <a:noFill/>
        </p:spPr>
        <p:txBody>
          <a:bodyPr wrap="none" rtlCol="0">
            <a:spAutoFit/>
          </a:bodyPr>
          <a:lstStyle/>
          <a:p>
            <a:r>
              <a:rPr lang="en-US" sz="1200" u="sng" dirty="0" smtClean="0">
                <a:hlinkClick r:id="rId6"/>
              </a:rPr>
              <a:t>http</a:t>
            </a:r>
            <a:r>
              <a:rPr lang="en-US" sz="1200" u="sng" dirty="0">
                <a:hlinkClick r:id="rId6"/>
              </a:rPr>
              <a:t>://</a:t>
            </a:r>
            <a:r>
              <a:rPr lang="en-US" sz="1200" u="sng" dirty="0" smtClean="0">
                <a:hlinkClick r:id="rId6"/>
              </a:rPr>
              <a:t>data.worldbank.org/indicator/AG.CON.FERT.ZS</a:t>
            </a:r>
            <a:endParaRPr lang="en-US" sz="1200" u="sng" dirty="0" smtClean="0"/>
          </a:p>
          <a:p>
            <a:r>
              <a:rPr lang="en-US" sz="1200" u="sng" dirty="0">
                <a:hlinkClick r:id="rId7"/>
              </a:rPr>
              <a:t>http://www.ars.usda.gov/Services/docs.htm?docid=18349</a:t>
            </a:r>
            <a:r>
              <a:rPr lang="en-US" sz="1200" dirty="0"/>
              <a:t> </a:t>
            </a:r>
            <a:endParaRPr lang="en-US" sz="1200" dirty="0" smtClean="0"/>
          </a:p>
          <a:p>
            <a:r>
              <a:rPr lang="en-US" sz="1200" dirty="0" smtClean="0">
                <a:ea typeface="Comic Sans MS" charset="0"/>
                <a:cs typeface="Comic Sans MS" charset="0"/>
              </a:rPr>
              <a:t>Courtesy of Russ Dickerson</a:t>
            </a:r>
            <a:endParaRPr lang="en-US" sz="1200" dirty="0">
              <a:ea typeface="Comic Sans MS" charset="0"/>
              <a:cs typeface="Comic Sans MS" charset="0"/>
            </a:endParaRPr>
          </a:p>
        </p:txBody>
      </p:sp>
    </p:spTree>
    <p:extLst>
      <p:ext uri="{BB962C8B-B14F-4D97-AF65-F5344CB8AC3E}">
        <p14:creationId xmlns:p14="http://schemas.microsoft.com/office/powerpoint/2010/main" val="90277152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2500"/>
          <a:stretch/>
        </p:blipFill>
        <p:spPr>
          <a:xfrm>
            <a:off x="546279" y="57150"/>
            <a:ext cx="5423153" cy="6686550"/>
          </a:xfrm>
        </p:spPr>
      </p:pic>
      <p:sp>
        <p:nvSpPr>
          <p:cNvPr id="5" name="TextBox 4"/>
          <p:cNvSpPr txBox="1"/>
          <p:nvPr/>
        </p:nvSpPr>
        <p:spPr>
          <a:xfrm>
            <a:off x="5839485" y="1131683"/>
            <a:ext cx="3005751" cy="923330"/>
          </a:xfrm>
          <a:prstGeom prst="rect">
            <a:avLst/>
          </a:prstGeom>
          <a:noFill/>
        </p:spPr>
        <p:txBody>
          <a:bodyPr wrap="square" rtlCol="0">
            <a:spAutoFit/>
          </a:bodyPr>
          <a:lstStyle/>
          <a:p>
            <a:r>
              <a:rPr lang="en-US" dirty="0" smtClean="0">
                <a:latin typeface="Times New Roman" charset="0"/>
                <a:ea typeface="Times New Roman" charset="0"/>
                <a:cs typeface="Times New Roman" charset="0"/>
              </a:rPr>
              <a:t>(</a:t>
            </a:r>
            <a:r>
              <a:rPr lang="en-US" dirty="0">
                <a:latin typeface="Times New Roman" charset="0"/>
                <a:ea typeface="Times New Roman" charset="0"/>
                <a:cs typeface="Times New Roman" charset="0"/>
              </a:rPr>
              <a:t>top) Temporal </a:t>
            </a:r>
            <a:r>
              <a:rPr lang="en-US" dirty="0" smtClean="0">
                <a:latin typeface="Times New Roman" charset="0"/>
                <a:ea typeface="Times New Roman" charset="0"/>
                <a:cs typeface="Times New Roman" charset="0"/>
              </a:rPr>
              <a:t>trends; BB-biomass burning and AG- agricultural regions</a:t>
            </a:r>
            <a:endParaRPr lang="en-US" dirty="0">
              <a:latin typeface="Times New Roman" charset="0"/>
              <a:ea typeface="Times New Roman" charset="0"/>
              <a:cs typeface="Times New Roman" charset="0"/>
            </a:endParaRPr>
          </a:p>
        </p:txBody>
      </p:sp>
      <p:sp>
        <p:nvSpPr>
          <p:cNvPr id="6" name="TextBox 5"/>
          <p:cNvSpPr txBox="1"/>
          <p:nvPr/>
        </p:nvSpPr>
        <p:spPr>
          <a:xfrm>
            <a:off x="5969432" y="4164594"/>
            <a:ext cx="3174568" cy="1200329"/>
          </a:xfrm>
          <a:prstGeom prst="rect">
            <a:avLst/>
          </a:prstGeom>
          <a:noFill/>
        </p:spPr>
        <p:txBody>
          <a:bodyPr wrap="square" rtlCol="0">
            <a:spAutoFit/>
          </a:bodyPr>
          <a:lstStyle/>
          <a:p>
            <a:r>
              <a:rPr lang="en-US" dirty="0">
                <a:latin typeface="Times New Roman" charset="0"/>
                <a:ea typeface="Times New Roman" charset="0"/>
                <a:cs typeface="Times New Roman" charset="0"/>
              </a:rPr>
              <a:t>(bottom) National averaged annual N fertilizer usage in 2002–2013 in kg </a:t>
            </a:r>
            <a:r>
              <a:rPr lang="en-US" dirty="0" smtClean="0">
                <a:latin typeface="Times New Roman" charset="0"/>
                <a:ea typeface="Times New Roman" charset="0"/>
                <a:cs typeface="Times New Roman" charset="0"/>
              </a:rPr>
              <a:t>ha</a:t>
            </a:r>
            <a:r>
              <a:rPr lang="en-US" baseline="30000" dirty="0" smtClean="0">
                <a:latin typeface="Times New Roman" charset="0"/>
                <a:ea typeface="Times New Roman" charset="0"/>
                <a:cs typeface="Times New Roman" charset="0"/>
              </a:rPr>
              <a:t>-1</a:t>
            </a:r>
            <a:r>
              <a:rPr lang="en-US" dirty="0" smtClean="0">
                <a:latin typeface="Times New Roman" charset="0"/>
                <a:ea typeface="Times New Roman" charset="0"/>
                <a:cs typeface="Times New Roman" charset="0"/>
              </a:rPr>
              <a:t> </a:t>
            </a:r>
            <a:r>
              <a:rPr lang="en-US" dirty="0">
                <a:latin typeface="Times New Roman" charset="0"/>
                <a:ea typeface="Times New Roman" charset="0"/>
                <a:cs typeface="Times New Roman" charset="0"/>
              </a:rPr>
              <a:t>and trends (percentage changes)</a:t>
            </a:r>
          </a:p>
        </p:txBody>
      </p:sp>
    </p:spTree>
    <p:extLst>
      <p:ext uri="{BB962C8B-B14F-4D97-AF65-F5344CB8AC3E}">
        <p14:creationId xmlns:p14="http://schemas.microsoft.com/office/powerpoint/2010/main" val="9090882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17122" y="170966"/>
            <a:ext cx="8219260" cy="830997"/>
          </a:xfrm>
          <a:prstGeom prst="rect">
            <a:avLst/>
          </a:prstGeom>
          <a:noFill/>
        </p:spPr>
        <p:txBody>
          <a:bodyPr wrap="square" rtlCol="0">
            <a:spAutoFit/>
          </a:bodyPr>
          <a:lstStyle/>
          <a:p>
            <a:r>
              <a:rPr lang="en-US" sz="2800" b="1" dirty="0" smtClean="0">
                <a:solidFill>
                  <a:srgbClr val="0000FF"/>
                </a:solidFill>
                <a:latin typeface="Comic Sans MS"/>
                <a:cs typeface="Comic Sans MS"/>
              </a:rPr>
              <a:t>   NH</a:t>
            </a:r>
            <a:r>
              <a:rPr lang="en-US" sz="2800" b="1" baseline="-25000" dirty="0" smtClean="0">
                <a:solidFill>
                  <a:srgbClr val="0000FF"/>
                </a:solidFill>
                <a:latin typeface="Comic Sans MS"/>
                <a:cs typeface="Comic Sans MS"/>
              </a:rPr>
              <a:t>3</a:t>
            </a:r>
            <a:r>
              <a:rPr lang="en-US" sz="2800" b="1" dirty="0">
                <a:solidFill>
                  <a:srgbClr val="0000FF"/>
                </a:solidFill>
                <a:latin typeface="Comic Sans MS"/>
                <a:cs typeface="Comic Sans MS"/>
              </a:rPr>
              <a:t> </a:t>
            </a:r>
            <a:r>
              <a:rPr lang="en-US" sz="2800" b="1" dirty="0" smtClean="0">
                <a:solidFill>
                  <a:srgbClr val="0000FF"/>
                </a:solidFill>
                <a:latin typeface="Comic Sans MS"/>
                <a:cs typeface="Comic Sans MS"/>
              </a:rPr>
              <a:t>over USA, China, India, and Europe</a:t>
            </a:r>
          </a:p>
          <a:p>
            <a:pPr algn="ctr"/>
            <a:r>
              <a:rPr lang="en-US" sz="2000" b="1" dirty="0" smtClean="0">
                <a:solidFill>
                  <a:srgbClr val="0000FF"/>
                </a:solidFill>
                <a:latin typeface="Comic Sans MS"/>
                <a:cs typeface="Comic Sans MS"/>
              </a:rPr>
              <a:t>Using high concentration and high frequencies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343" y="1001963"/>
            <a:ext cx="6506818" cy="5847214"/>
          </a:xfrm>
          <a:prstGeom prst="rect">
            <a:avLst/>
          </a:prstGeom>
        </p:spPr>
      </p:pic>
    </p:spTree>
    <p:extLst>
      <p:ext uri="{BB962C8B-B14F-4D97-AF65-F5344CB8AC3E}">
        <p14:creationId xmlns:p14="http://schemas.microsoft.com/office/powerpoint/2010/main" val="184728408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55088" y="211568"/>
            <a:ext cx="5931674" cy="800219"/>
          </a:xfrm>
          <a:prstGeom prst="rect">
            <a:avLst/>
          </a:prstGeom>
          <a:noFill/>
        </p:spPr>
        <p:txBody>
          <a:bodyPr wrap="square" rtlCol="0">
            <a:spAutoFit/>
          </a:bodyPr>
          <a:lstStyle/>
          <a:p>
            <a:pPr algn="ctr"/>
            <a:r>
              <a:rPr lang="en-US" sz="2800" b="1" dirty="0" smtClean="0">
                <a:solidFill>
                  <a:srgbClr val="0000FF"/>
                </a:solidFill>
                <a:latin typeface="Comic Sans MS"/>
                <a:cs typeface="Comic Sans MS"/>
              </a:rPr>
              <a:t>   AIRS NH</a:t>
            </a:r>
            <a:r>
              <a:rPr lang="en-US" sz="2800" b="1" baseline="-25000" dirty="0" smtClean="0">
                <a:solidFill>
                  <a:srgbClr val="0000FF"/>
                </a:solidFill>
                <a:latin typeface="Comic Sans MS"/>
                <a:cs typeface="Comic Sans MS"/>
              </a:rPr>
              <a:t>3</a:t>
            </a:r>
            <a:r>
              <a:rPr lang="en-US" sz="2800" b="1" dirty="0" smtClean="0">
                <a:solidFill>
                  <a:srgbClr val="0000FF"/>
                </a:solidFill>
                <a:latin typeface="Comic Sans MS"/>
                <a:cs typeface="Comic Sans MS"/>
              </a:rPr>
              <a:t> Seasonal Variation </a:t>
            </a:r>
          </a:p>
          <a:p>
            <a:pPr algn="ctr"/>
            <a:r>
              <a:rPr lang="en-US" b="1" dirty="0" smtClean="0">
                <a:solidFill>
                  <a:srgbClr val="0000FF"/>
                </a:solidFill>
                <a:latin typeface="Comic Sans MS"/>
                <a:cs typeface="Comic Sans MS"/>
              </a:rPr>
              <a:t>- over USA, China, Europe, and S. Asia</a:t>
            </a:r>
          </a:p>
        </p:txBody>
      </p:sp>
      <p:sp>
        <p:nvSpPr>
          <p:cNvPr id="21" name="TextBox 20"/>
          <p:cNvSpPr txBox="1"/>
          <p:nvPr/>
        </p:nvSpPr>
        <p:spPr>
          <a:xfrm>
            <a:off x="541587" y="6027301"/>
            <a:ext cx="7988778" cy="738664"/>
          </a:xfrm>
          <a:prstGeom prst="rect">
            <a:avLst/>
          </a:prstGeom>
          <a:noFill/>
        </p:spPr>
        <p:txBody>
          <a:bodyPr wrap="square" rtlCol="0">
            <a:spAutoFit/>
          </a:bodyPr>
          <a:lstStyle/>
          <a:p>
            <a:pPr marL="111125" indent="-111125">
              <a:buFont typeface="Arial"/>
              <a:buChar char="•"/>
            </a:pPr>
            <a:r>
              <a:rPr lang="en-US" sz="1400" dirty="0">
                <a:latin typeface="Comic Sans MS"/>
                <a:cs typeface="Comic Sans MS"/>
              </a:rPr>
              <a:t>The highest NH</a:t>
            </a:r>
            <a:r>
              <a:rPr lang="en-US" sz="1400" baseline="-25000" dirty="0">
                <a:latin typeface="Comic Sans MS"/>
                <a:cs typeface="Comic Sans MS"/>
              </a:rPr>
              <a:t>3</a:t>
            </a:r>
            <a:r>
              <a:rPr lang="en-US" sz="1400" dirty="0">
                <a:latin typeface="Comic Sans MS"/>
                <a:cs typeface="Comic Sans MS"/>
              </a:rPr>
              <a:t> concentrations in average occur in </a:t>
            </a:r>
            <a:r>
              <a:rPr lang="en-US" sz="1400" dirty="0" smtClean="0">
                <a:latin typeface="Comic Sans MS"/>
                <a:cs typeface="Comic Sans MS"/>
              </a:rPr>
              <a:t>South Asia, </a:t>
            </a:r>
            <a:r>
              <a:rPr lang="en-US" sz="1400" dirty="0">
                <a:latin typeface="Comic Sans MS"/>
                <a:cs typeface="Comic Sans MS"/>
              </a:rPr>
              <a:t>and China. </a:t>
            </a:r>
            <a:r>
              <a:rPr lang="en-US" sz="1400" dirty="0" smtClean="0">
                <a:latin typeface="Comic Sans MS"/>
                <a:cs typeface="Comic Sans MS"/>
              </a:rPr>
              <a:t>Note scales.</a:t>
            </a:r>
            <a:endParaRPr lang="en-US" sz="1400" dirty="0">
              <a:latin typeface="Comic Sans MS"/>
              <a:cs typeface="Comic Sans MS"/>
            </a:endParaRPr>
          </a:p>
          <a:p>
            <a:pPr marL="111125" indent="-111125">
              <a:buFont typeface="Arial"/>
              <a:buChar char="•"/>
            </a:pPr>
            <a:r>
              <a:rPr lang="en-US" sz="1400" dirty="0" smtClean="0">
                <a:latin typeface="Comic Sans MS"/>
                <a:cs typeface="Comic Sans MS"/>
              </a:rPr>
              <a:t>NH</a:t>
            </a:r>
            <a:r>
              <a:rPr lang="en-US" sz="1400" baseline="-25000" dirty="0" smtClean="0">
                <a:latin typeface="Comic Sans MS"/>
                <a:cs typeface="Comic Sans MS"/>
              </a:rPr>
              <a:t>3 </a:t>
            </a:r>
            <a:r>
              <a:rPr lang="en-US" sz="1400" dirty="0" smtClean="0">
                <a:latin typeface="Comic Sans MS"/>
                <a:cs typeface="Comic Sans MS"/>
              </a:rPr>
              <a:t>in India seasonal variation are broad and no obvious increasing/decreasing trends;  </a:t>
            </a:r>
          </a:p>
          <a:p>
            <a:pPr marL="111125" indent="-111125">
              <a:buFont typeface="Arial"/>
              <a:buChar char="•"/>
            </a:pPr>
            <a:r>
              <a:rPr lang="en-US" sz="1400" dirty="0" smtClean="0">
                <a:latin typeface="Comic Sans MS"/>
                <a:cs typeface="Comic Sans MS"/>
              </a:rPr>
              <a:t>NH</a:t>
            </a:r>
            <a:r>
              <a:rPr lang="en-US" sz="1400" baseline="-25000" dirty="0" smtClean="0">
                <a:latin typeface="Comic Sans MS"/>
                <a:cs typeface="Comic Sans MS"/>
              </a:rPr>
              <a:t>3</a:t>
            </a:r>
            <a:r>
              <a:rPr lang="en-US" sz="1400" dirty="0" smtClean="0">
                <a:latin typeface="Comic Sans MS"/>
                <a:cs typeface="Comic Sans MS"/>
              </a:rPr>
              <a:t> for USA, China and Europe have increased, with peaks in both spring and summer;</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2373" t="49532" r="4987" b="28096"/>
          <a:stretch/>
        </p:blipFill>
        <p:spPr>
          <a:xfrm>
            <a:off x="4267017" y="3404555"/>
            <a:ext cx="3610487" cy="2392769"/>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2372" t="5395" r="4665" b="50394"/>
          <a:stretch/>
        </p:blipFill>
        <p:spPr>
          <a:xfrm>
            <a:off x="739337" y="1011786"/>
            <a:ext cx="3681588" cy="4785538"/>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2372" t="71584" r="4564" b="5750"/>
          <a:stretch/>
        </p:blipFill>
        <p:spPr>
          <a:xfrm>
            <a:off x="4267017" y="998194"/>
            <a:ext cx="3619383" cy="2406359"/>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93554" t="34324" b="40620"/>
          <a:stretch/>
        </p:blipFill>
        <p:spPr>
          <a:xfrm>
            <a:off x="7877504" y="2201373"/>
            <a:ext cx="419747" cy="2061145"/>
          </a:xfrm>
          <a:prstGeom prst="rect">
            <a:avLst/>
          </a:prstGeom>
        </p:spPr>
      </p:pic>
    </p:spTree>
    <p:extLst>
      <p:ext uri="{BB962C8B-B14F-4D97-AF65-F5344CB8AC3E}">
        <p14:creationId xmlns:p14="http://schemas.microsoft.com/office/powerpoint/2010/main" val="205145625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2253" t="5186" b="2750"/>
          <a:stretch/>
        </p:blipFill>
        <p:spPr>
          <a:xfrm>
            <a:off x="4214191" y="817325"/>
            <a:ext cx="4347817" cy="4473131"/>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699" t="9659" r="3052" b="51875"/>
          <a:stretch/>
        </p:blipFill>
        <p:spPr>
          <a:xfrm rot="5400000">
            <a:off x="5241613" y="4316838"/>
            <a:ext cx="1419876" cy="3474720"/>
          </a:xfrm>
          <a:prstGeom prst="rect">
            <a:avLst/>
          </a:prstGeom>
        </p:spPr>
      </p:pic>
      <p:grpSp>
        <p:nvGrpSpPr>
          <p:cNvPr id="10" name="Group 9"/>
          <p:cNvGrpSpPr/>
          <p:nvPr/>
        </p:nvGrpSpPr>
        <p:grpSpPr>
          <a:xfrm>
            <a:off x="1748978" y="814700"/>
            <a:ext cx="1586265" cy="5820641"/>
            <a:chOff x="2544417" y="42887"/>
            <a:chExt cx="1586265" cy="6576554"/>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9623" t="13233" r="40078" b="72332"/>
            <a:stretch/>
          </p:blipFill>
          <p:spPr>
            <a:xfrm>
              <a:off x="2556291" y="5216036"/>
              <a:ext cx="1574391" cy="1403405"/>
            </a:xfrm>
            <a:prstGeom prst="rect">
              <a:avLst/>
            </a:prstGeom>
            <a:ln w="3175">
              <a:solidFill>
                <a:schemeClr val="tx1"/>
              </a:solidFill>
            </a:ln>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8530" t="22369" r="22844" b="63161"/>
            <a:stretch/>
          </p:blipFill>
          <p:spPr>
            <a:xfrm>
              <a:off x="2568167" y="3490603"/>
              <a:ext cx="1550641" cy="1399449"/>
            </a:xfrm>
            <a:prstGeom prst="rect">
              <a:avLst/>
            </a:prstGeom>
            <a:ln w="3175">
              <a:solidFill>
                <a:schemeClr val="tx1"/>
              </a:solidFill>
            </a:ln>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5179" t="17001" r="12302" b="68313"/>
            <a:stretch/>
          </p:blipFill>
          <p:spPr>
            <a:xfrm>
              <a:off x="2544417" y="1766426"/>
              <a:ext cx="1574391" cy="1398193"/>
            </a:xfrm>
            <a:prstGeom prst="rect">
              <a:avLst/>
            </a:prstGeom>
            <a:ln w="3175">
              <a:solidFill>
                <a:schemeClr val="tx1"/>
              </a:solid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1474" t="17175" r="64727" b="68351"/>
            <a:stretch/>
          </p:blipFill>
          <p:spPr>
            <a:xfrm>
              <a:off x="2544417" y="42887"/>
              <a:ext cx="1574391" cy="1397555"/>
            </a:xfrm>
            <a:prstGeom prst="rect">
              <a:avLst/>
            </a:prstGeom>
            <a:ln w="3175">
              <a:solidFill>
                <a:schemeClr val="tx1"/>
              </a:solidFill>
            </a:ln>
          </p:spPr>
        </p:pic>
      </p:gr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2811" t="82874" r="7895" b="854"/>
          <a:stretch/>
        </p:blipFill>
        <p:spPr>
          <a:xfrm rot="16200000">
            <a:off x="1589674" y="2617944"/>
            <a:ext cx="4252172" cy="645686"/>
          </a:xfrm>
          <a:prstGeom prst="rect">
            <a:avLst/>
          </a:prstGeom>
        </p:spPr>
      </p:pic>
      <p:sp>
        <p:nvSpPr>
          <p:cNvPr id="11" name="TextBox 10"/>
          <p:cNvSpPr txBox="1"/>
          <p:nvPr/>
        </p:nvSpPr>
        <p:spPr>
          <a:xfrm>
            <a:off x="1748978" y="862786"/>
            <a:ext cx="469127" cy="276999"/>
          </a:xfrm>
          <a:prstGeom prst="rect">
            <a:avLst/>
          </a:prstGeom>
          <a:noFill/>
        </p:spPr>
        <p:txBody>
          <a:bodyPr wrap="square" rtlCol="0">
            <a:spAutoFit/>
          </a:bodyPr>
          <a:lstStyle/>
          <a:p>
            <a:r>
              <a:rPr lang="en-US" sz="1200" dirty="0" smtClean="0">
                <a:latin typeface="Arial" charset="0"/>
                <a:ea typeface="Arial" charset="0"/>
                <a:cs typeface="Arial" charset="0"/>
              </a:rPr>
              <a:t>NH</a:t>
            </a:r>
            <a:r>
              <a:rPr lang="en-US" sz="1200" baseline="-25000" dirty="0" smtClean="0">
                <a:latin typeface="Arial" charset="0"/>
                <a:ea typeface="Arial" charset="0"/>
                <a:cs typeface="Arial" charset="0"/>
              </a:rPr>
              <a:t>3</a:t>
            </a:r>
            <a:endParaRPr lang="en-US" sz="1200" baseline="-25000" dirty="0">
              <a:latin typeface="Arial" charset="0"/>
              <a:ea typeface="Arial" charset="0"/>
              <a:cs typeface="Arial" charset="0"/>
            </a:endParaRPr>
          </a:p>
        </p:txBody>
      </p:sp>
      <p:sp>
        <p:nvSpPr>
          <p:cNvPr id="12" name="TextBox 11"/>
          <p:cNvSpPr txBox="1"/>
          <p:nvPr/>
        </p:nvSpPr>
        <p:spPr>
          <a:xfrm>
            <a:off x="1741643" y="2525363"/>
            <a:ext cx="469127" cy="276999"/>
          </a:xfrm>
          <a:prstGeom prst="rect">
            <a:avLst/>
          </a:prstGeom>
          <a:noFill/>
        </p:spPr>
        <p:txBody>
          <a:bodyPr wrap="square" rtlCol="0">
            <a:spAutoFit/>
          </a:bodyPr>
          <a:lstStyle/>
          <a:p>
            <a:r>
              <a:rPr lang="en-US" sz="1200" dirty="0" smtClean="0">
                <a:latin typeface="Arial" charset="0"/>
                <a:ea typeface="Arial" charset="0"/>
                <a:cs typeface="Arial" charset="0"/>
              </a:rPr>
              <a:t>NH</a:t>
            </a:r>
            <a:r>
              <a:rPr lang="en-US" sz="1200" baseline="-25000" dirty="0" smtClean="0">
                <a:latin typeface="Arial" charset="0"/>
                <a:ea typeface="Arial" charset="0"/>
                <a:cs typeface="Arial" charset="0"/>
              </a:rPr>
              <a:t>3</a:t>
            </a:r>
            <a:endParaRPr lang="en-US" sz="1200" baseline="-25000" dirty="0">
              <a:latin typeface="Arial" charset="0"/>
              <a:ea typeface="Arial" charset="0"/>
              <a:cs typeface="Arial" charset="0"/>
            </a:endParaRPr>
          </a:p>
        </p:txBody>
      </p:sp>
      <p:sp>
        <p:nvSpPr>
          <p:cNvPr id="13" name="TextBox 12"/>
          <p:cNvSpPr txBox="1"/>
          <p:nvPr/>
        </p:nvSpPr>
        <p:spPr>
          <a:xfrm>
            <a:off x="2758896" y="3903208"/>
            <a:ext cx="469127" cy="276999"/>
          </a:xfrm>
          <a:prstGeom prst="rect">
            <a:avLst/>
          </a:prstGeom>
          <a:noFill/>
        </p:spPr>
        <p:txBody>
          <a:bodyPr wrap="square" rtlCol="0">
            <a:spAutoFit/>
          </a:bodyPr>
          <a:lstStyle/>
          <a:p>
            <a:r>
              <a:rPr lang="en-US" sz="1200" dirty="0" smtClean="0">
                <a:latin typeface="Arial" charset="0"/>
                <a:ea typeface="Arial" charset="0"/>
                <a:cs typeface="Arial" charset="0"/>
              </a:rPr>
              <a:t>NH</a:t>
            </a:r>
            <a:r>
              <a:rPr lang="en-US" sz="1200" baseline="-25000" dirty="0" smtClean="0">
                <a:latin typeface="Arial" charset="0"/>
                <a:ea typeface="Arial" charset="0"/>
                <a:cs typeface="Arial" charset="0"/>
              </a:rPr>
              <a:t>3</a:t>
            </a:r>
            <a:endParaRPr lang="en-US" sz="1200" baseline="-25000" dirty="0">
              <a:latin typeface="Arial" charset="0"/>
              <a:ea typeface="Arial" charset="0"/>
              <a:cs typeface="Arial" charset="0"/>
            </a:endParaRPr>
          </a:p>
        </p:txBody>
      </p:sp>
      <p:sp>
        <p:nvSpPr>
          <p:cNvPr id="14" name="TextBox 13"/>
          <p:cNvSpPr txBox="1"/>
          <p:nvPr/>
        </p:nvSpPr>
        <p:spPr>
          <a:xfrm>
            <a:off x="1772728" y="5409874"/>
            <a:ext cx="469127" cy="276999"/>
          </a:xfrm>
          <a:prstGeom prst="rect">
            <a:avLst/>
          </a:prstGeom>
          <a:noFill/>
        </p:spPr>
        <p:txBody>
          <a:bodyPr wrap="square" rtlCol="0">
            <a:spAutoFit/>
          </a:bodyPr>
          <a:lstStyle/>
          <a:p>
            <a:r>
              <a:rPr lang="en-US" sz="1200" dirty="0" smtClean="0">
                <a:latin typeface="Arial" charset="0"/>
                <a:ea typeface="Arial" charset="0"/>
                <a:cs typeface="Arial" charset="0"/>
              </a:rPr>
              <a:t>NH</a:t>
            </a:r>
            <a:r>
              <a:rPr lang="en-US" sz="1200" baseline="-25000" dirty="0" smtClean="0">
                <a:latin typeface="Arial" charset="0"/>
                <a:ea typeface="Arial" charset="0"/>
                <a:cs typeface="Arial" charset="0"/>
              </a:rPr>
              <a:t>3</a:t>
            </a:r>
            <a:endParaRPr lang="en-US" sz="1200" baseline="-25000" dirty="0">
              <a:latin typeface="Arial" charset="0"/>
              <a:ea typeface="Arial" charset="0"/>
              <a:cs typeface="Arial" charset="0"/>
            </a:endParaRPr>
          </a:p>
        </p:txBody>
      </p:sp>
      <p:sp>
        <p:nvSpPr>
          <p:cNvPr id="15" name="TextBox 14"/>
          <p:cNvSpPr txBox="1"/>
          <p:nvPr/>
        </p:nvSpPr>
        <p:spPr>
          <a:xfrm>
            <a:off x="656011" y="1302753"/>
            <a:ext cx="739305" cy="400110"/>
          </a:xfrm>
          <a:prstGeom prst="rect">
            <a:avLst/>
          </a:prstGeom>
          <a:noFill/>
        </p:spPr>
        <p:txBody>
          <a:bodyPr wrap="none" rtlCol="0">
            <a:spAutoFit/>
          </a:bodyPr>
          <a:lstStyle/>
          <a:p>
            <a:r>
              <a:rPr lang="en-US" sz="2000" b="1" dirty="0" smtClean="0">
                <a:latin typeface="Comic Sans MS" charset="0"/>
                <a:ea typeface="Comic Sans MS" charset="0"/>
                <a:cs typeface="Comic Sans MS" charset="0"/>
              </a:rPr>
              <a:t>USA</a:t>
            </a:r>
            <a:endParaRPr lang="en-US" sz="2000" b="1" dirty="0">
              <a:latin typeface="Comic Sans MS" charset="0"/>
              <a:ea typeface="Comic Sans MS" charset="0"/>
              <a:cs typeface="Comic Sans MS" charset="0"/>
            </a:endParaRPr>
          </a:p>
        </p:txBody>
      </p:sp>
      <p:sp>
        <p:nvSpPr>
          <p:cNvPr id="16" name="TextBox 15"/>
          <p:cNvSpPr txBox="1"/>
          <p:nvPr/>
        </p:nvSpPr>
        <p:spPr>
          <a:xfrm>
            <a:off x="605517" y="2808043"/>
            <a:ext cx="840295" cy="400110"/>
          </a:xfrm>
          <a:prstGeom prst="rect">
            <a:avLst/>
          </a:prstGeom>
          <a:noFill/>
        </p:spPr>
        <p:txBody>
          <a:bodyPr wrap="none" rtlCol="0">
            <a:spAutoFit/>
          </a:bodyPr>
          <a:lstStyle/>
          <a:p>
            <a:r>
              <a:rPr lang="en-US" sz="2000" b="1" smtClean="0">
                <a:latin typeface="Comic Sans MS" charset="0"/>
                <a:ea typeface="Comic Sans MS" charset="0"/>
                <a:cs typeface="Comic Sans MS" charset="0"/>
              </a:rPr>
              <a:t>China</a:t>
            </a:r>
            <a:endParaRPr lang="en-US" sz="2000" b="1" dirty="0">
              <a:latin typeface="Comic Sans MS" charset="0"/>
              <a:ea typeface="Comic Sans MS" charset="0"/>
              <a:cs typeface="Comic Sans MS" charset="0"/>
            </a:endParaRPr>
          </a:p>
        </p:txBody>
      </p:sp>
      <p:sp>
        <p:nvSpPr>
          <p:cNvPr id="17" name="TextBox 16"/>
          <p:cNvSpPr txBox="1"/>
          <p:nvPr/>
        </p:nvSpPr>
        <p:spPr>
          <a:xfrm>
            <a:off x="470064" y="4378163"/>
            <a:ext cx="1111202" cy="400110"/>
          </a:xfrm>
          <a:prstGeom prst="rect">
            <a:avLst/>
          </a:prstGeom>
          <a:noFill/>
        </p:spPr>
        <p:txBody>
          <a:bodyPr wrap="none" rtlCol="0">
            <a:spAutoFit/>
          </a:bodyPr>
          <a:lstStyle/>
          <a:p>
            <a:r>
              <a:rPr lang="en-US" sz="2000" b="1" smtClean="0">
                <a:latin typeface="Comic Sans MS" charset="0"/>
                <a:ea typeface="Comic Sans MS" charset="0"/>
                <a:cs typeface="Comic Sans MS" charset="0"/>
              </a:rPr>
              <a:t>S. </a:t>
            </a:r>
            <a:r>
              <a:rPr lang="en-US" sz="2000" b="1" dirty="0" smtClean="0">
                <a:latin typeface="Comic Sans MS" charset="0"/>
                <a:ea typeface="Comic Sans MS" charset="0"/>
                <a:cs typeface="Comic Sans MS" charset="0"/>
              </a:rPr>
              <a:t>Asia</a:t>
            </a:r>
            <a:endParaRPr lang="en-US" sz="2000" b="1" dirty="0">
              <a:latin typeface="Comic Sans MS" charset="0"/>
              <a:ea typeface="Comic Sans MS" charset="0"/>
              <a:cs typeface="Comic Sans MS" charset="0"/>
            </a:endParaRPr>
          </a:p>
        </p:txBody>
      </p:sp>
      <p:sp>
        <p:nvSpPr>
          <p:cNvPr id="18" name="TextBox 17"/>
          <p:cNvSpPr txBox="1"/>
          <p:nvPr/>
        </p:nvSpPr>
        <p:spPr>
          <a:xfrm>
            <a:off x="273696" y="5733585"/>
            <a:ext cx="1503938" cy="400110"/>
          </a:xfrm>
          <a:prstGeom prst="rect">
            <a:avLst/>
          </a:prstGeom>
          <a:noFill/>
        </p:spPr>
        <p:txBody>
          <a:bodyPr wrap="none" rtlCol="0">
            <a:spAutoFit/>
          </a:bodyPr>
          <a:lstStyle/>
          <a:p>
            <a:r>
              <a:rPr lang="en-US" sz="2000" b="1" smtClean="0">
                <a:latin typeface="Comic Sans MS" charset="0"/>
                <a:ea typeface="Comic Sans MS" charset="0"/>
                <a:cs typeface="Comic Sans MS" charset="0"/>
              </a:rPr>
              <a:t>W. </a:t>
            </a:r>
            <a:r>
              <a:rPr lang="en-US" sz="2000" b="1" dirty="0" smtClean="0">
                <a:latin typeface="Comic Sans MS" charset="0"/>
                <a:ea typeface="Comic Sans MS" charset="0"/>
                <a:cs typeface="Comic Sans MS" charset="0"/>
              </a:rPr>
              <a:t>Europe</a:t>
            </a:r>
            <a:endParaRPr lang="en-US" sz="2000" b="1" dirty="0">
              <a:latin typeface="Comic Sans MS" charset="0"/>
              <a:ea typeface="Comic Sans MS" charset="0"/>
              <a:cs typeface="Comic Sans MS" charset="0"/>
            </a:endParaRPr>
          </a:p>
        </p:txBody>
      </p:sp>
      <p:sp>
        <p:nvSpPr>
          <p:cNvPr id="19" name="TextBox 18"/>
          <p:cNvSpPr txBox="1"/>
          <p:nvPr/>
        </p:nvSpPr>
        <p:spPr>
          <a:xfrm>
            <a:off x="97690" y="147398"/>
            <a:ext cx="8951950" cy="461665"/>
          </a:xfrm>
          <a:prstGeom prst="rect">
            <a:avLst/>
          </a:prstGeom>
          <a:noFill/>
        </p:spPr>
        <p:txBody>
          <a:bodyPr wrap="square" rtlCol="0">
            <a:spAutoFit/>
          </a:bodyPr>
          <a:lstStyle/>
          <a:p>
            <a:pPr algn="ctr"/>
            <a:r>
              <a:rPr lang="en-US" sz="2400" b="1" dirty="0" smtClean="0">
                <a:solidFill>
                  <a:srgbClr val="0000FF"/>
                </a:solidFill>
                <a:latin typeface="Comic Sans MS"/>
                <a:cs typeface="Comic Sans MS"/>
              </a:rPr>
              <a:t>AIRS NH</a:t>
            </a:r>
            <a:r>
              <a:rPr lang="en-US" sz="2400" b="1" baseline="-25000" dirty="0" smtClean="0">
                <a:solidFill>
                  <a:srgbClr val="0000FF"/>
                </a:solidFill>
                <a:latin typeface="Comic Sans MS"/>
                <a:cs typeface="Comic Sans MS"/>
              </a:rPr>
              <a:t>3 </a:t>
            </a:r>
            <a:r>
              <a:rPr lang="en-US" sz="2400" b="1" dirty="0" smtClean="0">
                <a:solidFill>
                  <a:srgbClr val="0000FF"/>
                </a:solidFill>
                <a:latin typeface="Comic Sans MS"/>
                <a:cs typeface="Comic Sans MS"/>
              </a:rPr>
              <a:t>Trends vs OMI SO</a:t>
            </a:r>
            <a:r>
              <a:rPr lang="en-US" sz="2400" b="1" baseline="-25000" dirty="0" smtClean="0">
                <a:solidFill>
                  <a:srgbClr val="0000FF"/>
                </a:solidFill>
                <a:latin typeface="Comic Sans MS"/>
                <a:cs typeface="Comic Sans MS"/>
              </a:rPr>
              <a:t>2</a:t>
            </a:r>
            <a:r>
              <a:rPr lang="en-US" sz="2400" b="1" dirty="0" smtClean="0">
                <a:solidFill>
                  <a:srgbClr val="0000FF"/>
                </a:solidFill>
                <a:latin typeface="Comic Sans MS"/>
                <a:cs typeface="Comic Sans MS"/>
              </a:rPr>
              <a:t> and NO</a:t>
            </a:r>
            <a:r>
              <a:rPr lang="en-US" sz="2400" b="1" baseline="-25000" dirty="0" smtClean="0">
                <a:solidFill>
                  <a:srgbClr val="0000FF"/>
                </a:solidFill>
                <a:latin typeface="Comic Sans MS"/>
                <a:cs typeface="Comic Sans MS"/>
              </a:rPr>
              <a:t>2 </a:t>
            </a:r>
            <a:r>
              <a:rPr lang="en-US" sz="2400" b="1" dirty="0" smtClean="0">
                <a:solidFill>
                  <a:srgbClr val="0000FF"/>
                </a:solidFill>
                <a:latin typeface="Comic Sans MS"/>
                <a:cs typeface="Comic Sans MS"/>
              </a:rPr>
              <a:t>Trends</a:t>
            </a:r>
          </a:p>
        </p:txBody>
      </p:sp>
    </p:spTree>
    <p:extLst>
      <p:ext uri="{BB962C8B-B14F-4D97-AF65-F5344CB8AC3E}">
        <p14:creationId xmlns:p14="http://schemas.microsoft.com/office/powerpoint/2010/main" val="97529158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31672" y="198022"/>
            <a:ext cx="3542437" cy="1938992"/>
          </a:xfrm>
          <a:prstGeom prst="rect">
            <a:avLst/>
          </a:prstGeom>
          <a:noFill/>
        </p:spPr>
        <p:txBody>
          <a:bodyPr wrap="square" rtlCol="0">
            <a:spAutoFit/>
          </a:bodyPr>
          <a:lstStyle/>
          <a:p>
            <a:pPr algn="ctr"/>
            <a:r>
              <a:rPr lang="en-US" sz="2400" b="1" dirty="0" smtClean="0">
                <a:solidFill>
                  <a:srgbClr val="0000FF"/>
                </a:solidFill>
                <a:latin typeface="Comic Sans MS"/>
                <a:cs typeface="Comic Sans MS"/>
              </a:rPr>
              <a:t>AIRS NH</a:t>
            </a:r>
            <a:r>
              <a:rPr lang="en-US" sz="2400" b="1" baseline="-25000" dirty="0" smtClean="0">
                <a:solidFill>
                  <a:srgbClr val="0000FF"/>
                </a:solidFill>
                <a:latin typeface="Comic Sans MS"/>
                <a:cs typeface="Comic Sans MS"/>
              </a:rPr>
              <a:t>3 </a:t>
            </a:r>
            <a:r>
              <a:rPr lang="en-US" sz="2400" b="1" dirty="0" smtClean="0">
                <a:solidFill>
                  <a:srgbClr val="0000FF"/>
                </a:solidFill>
                <a:latin typeface="Comic Sans MS"/>
                <a:cs typeface="Comic Sans MS"/>
              </a:rPr>
              <a:t>vs OMI NO</a:t>
            </a:r>
            <a:r>
              <a:rPr lang="en-US" sz="2400" b="1" baseline="-25000" dirty="0" smtClean="0">
                <a:solidFill>
                  <a:srgbClr val="0000FF"/>
                </a:solidFill>
                <a:latin typeface="Comic Sans MS"/>
                <a:cs typeface="Comic Sans MS"/>
              </a:rPr>
              <a:t>2</a:t>
            </a:r>
            <a:r>
              <a:rPr lang="en-US" sz="2400" b="1" dirty="0" smtClean="0">
                <a:solidFill>
                  <a:srgbClr val="0000FF"/>
                </a:solidFill>
                <a:latin typeface="Comic Sans MS"/>
                <a:cs typeface="Comic Sans MS"/>
              </a:rPr>
              <a:t> for US (top), SO</a:t>
            </a:r>
            <a:r>
              <a:rPr lang="en-US" sz="2400" b="1" baseline="-25000" dirty="0" smtClean="0">
                <a:solidFill>
                  <a:srgbClr val="0000FF"/>
                </a:solidFill>
                <a:latin typeface="Comic Sans MS"/>
                <a:cs typeface="Comic Sans MS"/>
              </a:rPr>
              <a:t>2 </a:t>
            </a:r>
            <a:r>
              <a:rPr lang="en-US" sz="2400" b="1" dirty="0" smtClean="0">
                <a:solidFill>
                  <a:srgbClr val="0000FF"/>
                </a:solidFill>
                <a:latin typeface="Comic Sans MS"/>
                <a:cs typeface="Comic Sans MS"/>
              </a:rPr>
              <a:t>for China (middle) </a:t>
            </a:r>
            <a:r>
              <a:rPr lang="en-US" sz="2400" b="1" dirty="0">
                <a:solidFill>
                  <a:srgbClr val="0000FF"/>
                </a:solidFill>
                <a:latin typeface="Comic Sans MS"/>
                <a:cs typeface="Comic Sans MS"/>
              </a:rPr>
              <a:t>and </a:t>
            </a:r>
            <a:r>
              <a:rPr lang="en-US" sz="2400" b="1" dirty="0" smtClean="0">
                <a:solidFill>
                  <a:srgbClr val="0000FF"/>
                </a:solidFill>
                <a:latin typeface="Comic Sans MS"/>
                <a:cs typeface="Comic Sans MS"/>
              </a:rPr>
              <a:t>NO</a:t>
            </a:r>
            <a:r>
              <a:rPr lang="en-US" sz="2400" b="1" baseline="-25000" dirty="0" smtClean="0">
                <a:solidFill>
                  <a:srgbClr val="0000FF"/>
                </a:solidFill>
                <a:latin typeface="Comic Sans MS"/>
                <a:cs typeface="Comic Sans MS"/>
              </a:rPr>
              <a:t>2</a:t>
            </a:r>
            <a:r>
              <a:rPr lang="en-US" sz="2400" b="1" dirty="0" smtClean="0">
                <a:solidFill>
                  <a:srgbClr val="0000FF"/>
                </a:solidFill>
                <a:latin typeface="Comic Sans MS"/>
                <a:cs typeface="Comic Sans MS"/>
              </a:rPr>
              <a:t> for Western Europe (lower)</a:t>
            </a:r>
          </a:p>
        </p:txBody>
      </p:sp>
      <p:sp>
        <p:nvSpPr>
          <p:cNvPr id="6" name="TextBox 5"/>
          <p:cNvSpPr txBox="1"/>
          <p:nvPr/>
        </p:nvSpPr>
        <p:spPr>
          <a:xfrm>
            <a:off x="5812614" y="2396882"/>
            <a:ext cx="3331386" cy="4031873"/>
          </a:xfrm>
          <a:prstGeom prst="rect">
            <a:avLst/>
          </a:prstGeom>
          <a:noFill/>
        </p:spPr>
        <p:txBody>
          <a:bodyPr wrap="square" rtlCol="0">
            <a:spAutoFit/>
          </a:bodyPr>
          <a:lstStyle/>
          <a:p>
            <a:r>
              <a:rPr lang="en-US" sz="1400" dirty="0" smtClean="0">
                <a:latin typeface="Comic Sans MS"/>
                <a:cs typeface="Comic Sans MS"/>
              </a:rPr>
              <a:t>All show increasing NH</a:t>
            </a:r>
            <a:r>
              <a:rPr lang="en-US" sz="1400" baseline="-25000" dirty="0" smtClean="0">
                <a:latin typeface="Comic Sans MS"/>
                <a:cs typeface="Comic Sans MS"/>
              </a:rPr>
              <a:t>3 </a:t>
            </a:r>
            <a:r>
              <a:rPr lang="en-US" sz="1400" dirty="0" smtClean="0">
                <a:latin typeface="Comic Sans MS"/>
                <a:cs typeface="Comic Sans MS"/>
              </a:rPr>
              <a:t>trends (black) 2002-2016.</a:t>
            </a:r>
          </a:p>
          <a:p>
            <a:pPr marL="285750" indent="-285750">
              <a:buFont typeface="Arial"/>
              <a:buChar char="•"/>
            </a:pPr>
            <a:endParaRPr lang="en-US" sz="800" dirty="0">
              <a:latin typeface="Comic Sans MS"/>
              <a:cs typeface="Comic Sans MS"/>
            </a:endParaRPr>
          </a:p>
          <a:p>
            <a:r>
              <a:rPr lang="en-US" sz="1400" dirty="0" smtClean="0">
                <a:latin typeface="Comic Sans MS"/>
                <a:cs typeface="Comic Sans MS"/>
              </a:rPr>
              <a:t>Decreased SO</a:t>
            </a:r>
            <a:r>
              <a:rPr lang="en-US" sz="1400" baseline="-25000" dirty="0" smtClean="0">
                <a:latin typeface="Comic Sans MS"/>
                <a:cs typeface="Comic Sans MS"/>
              </a:rPr>
              <a:t>2</a:t>
            </a:r>
            <a:r>
              <a:rPr lang="en-US" sz="1400" dirty="0" smtClean="0">
                <a:latin typeface="Comic Sans MS"/>
                <a:cs typeface="Comic Sans MS"/>
              </a:rPr>
              <a:t> largely explains the NH</a:t>
            </a:r>
            <a:r>
              <a:rPr lang="en-US" sz="1400" baseline="-25000" dirty="0" smtClean="0">
                <a:latin typeface="Comic Sans MS"/>
                <a:cs typeface="Comic Sans MS"/>
              </a:rPr>
              <a:t>3</a:t>
            </a:r>
            <a:r>
              <a:rPr lang="en-US" sz="1400" dirty="0" smtClean="0">
                <a:latin typeface="Comic Sans MS"/>
                <a:cs typeface="Comic Sans MS"/>
              </a:rPr>
              <a:t> increases in Midwest U.S. (not shown), China, and Europe.</a:t>
            </a:r>
          </a:p>
          <a:p>
            <a:endParaRPr lang="en-US" sz="800" dirty="0" smtClean="0">
              <a:latin typeface="Comic Sans MS"/>
              <a:cs typeface="Comic Sans MS"/>
            </a:endParaRPr>
          </a:p>
          <a:p>
            <a:r>
              <a:rPr lang="en-US" sz="1400" dirty="0" smtClean="0">
                <a:latin typeface="Comic Sans MS"/>
                <a:cs typeface="Comic Sans MS"/>
              </a:rPr>
              <a:t>OMI NO</a:t>
            </a:r>
            <a:r>
              <a:rPr lang="en-US" sz="1400" baseline="-25000" dirty="0" smtClean="0">
                <a:latin typeface="Comic Sans MS"/>
                <a:cs typeface="Comic Sans MS"/>
              </a:rPr>
              <a:t>2</a:t>
            </a:r>
            <a:r>
              <a:rPr lang="en-US" sz="1400" dirty="0" smtClean="0">
                <a:latin typeface="Comic Sans MS"/>
                <a:cs typeface="Comic Sans MS"/>
              </a:rPr>
              <a:t> decreasing explains winter NH</a:t>
            </a:r>
            <a:r>
              <a:rPr lang="en-US" sz="1400" baseline="-25000" dirty="0" smtClean="0">
                <a:latin typeface="Comic Sans MS"/>
                <a:cs typeface="Comic Sans MS"/>
              </a:rPr>
              <a:t>3</a:t>
            </a:r>
            <a:r>
              <a:rPr lang="en-US" sz="1400" dirty="0" smtClean="0">
                <a:latin typeface="Comic Sans MS"/>
                <a:cs typeface="Comic Sans MS"/>
              </a:rPr>
              <a:t> increasing over the US and Europe.</a:t>
            </a:r>
          </a:p>
          <a:p>
            <a:pPr marL="285750" indent="-285750">
              <a:buFont typeface="Arial"/>
              <a:buChar char="•"/>
            </a:pPr>
            <a:endParaRPr lang="en-US" sz="800" dirty="0">
              <a:latin typeface="Comic Sans MS"/>
              <a:cs typeface="Comic Sans MS"/>
            </a:endParaRPr>
          </a:p>
          <a:p>
            <a:r>
              <a:rPr lang="en-US" sz="1400" dirty="0" smtClean="0">
                <a:latin typeface="Comic Sans MS"/>
                <a:cs typeface="Comic Sans MS"/>
              </a:rPr>
              <a:t>Meteorological conditions also affect NH</a:t>
            </a:r>
            <a:r>
              <a:rPr lang="en-US" sz="1400" baseline="-25000" dirty="0" smtClean="0">
                <a:latin typeface="Comic Sans MS"/>
                <a:cs typeface="Comic Sans MS"/>
              </a:rPr>
              <a:t>3</a:t>
            </a:r>
            <a:r>
              <a:rPr lang="en-US" sz="1400" dirty="0" smtClean="0">
                <a:latin typeface="Comic Sans MS"/>
                <a:cs typeface="Comic Sans MS"/>
              </a:rPr>
              <a:t> concentrations (high surface temperatures and low precipitation), see shaded anomalies in the top panel. </a:t>
            </a:r>
          </a:p>
          <a:p>
            <a:endParaRPr lang="en-US" sz="800" dirty="0">
              <a:latin typeface="Comic Sans MS"/>
              <a:cs typeface="Comic Sans MS"/>
            </a:endParaRPr>
          </a:p>
          <a:p>
            <a:r>
              <a:rPr lang="en-US" sz="1400" dirty="0" smtClean="0">
                <a:latin typeface="Comic Sans MS"/>
                <a:cs typeface="Comic Sans MS"/>
              </a:rPr>
              <a:t>ECMWF surface skin temperatures show increases over the US and China can possibly link climate change to the increased NH</a:t>
            </a:r>
            <a:r>
              <a:rPr lang="en-US" sz="1400" baseline="-25000" dirty="0" smtClean="0">
                <a:latin typeface="Comic Sans MS"/>
                <a:cs typeface="Comic Sans MS"/>
              </a:rPr>
              <a:t>3</a:t>
            </a:r>
            <a:r>
              <a:rPr lang="en-US" sz="1400" dirty="0" smtClean="0">
                <a:latin typeface="Comic Sans MS"/>
                <a:cs typeface="Comic Sans MS"/>
              </a:rPr>
              <a:t> emissions.</a:t>
            </a:r>
            <a:endParaRPr lang="en-US" sz="1400" dirty="0">
              <a:latin typeface="Comic Sans MS"/>
              <a:cs typeface="Comic Sans MS"/>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925" b="6497"/>
          <a:stretch/>
        </p:blipFill>
        <p:spPr>
          <a:xfrm>
            <a:off x="49395" y="198022"/>
            <a:ext cx="5482277" cy="6284317"/>
          </a:xfrm>
          <a:prstGeom prst="rect">
            <a:avLst/>
          </a:prstGeom>
        </p:spPr>
      </p:pic>
    </p:spTree>
    <p:extLst>
      <p:ext uri="{BB962C8B-B14F-4D97-AF65-F5344CB8AC3E}">
        <p14:creationId xmlns:p14="http://schemas.microsoft.com/office/powerpoint/2010/main" val="213049199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GP_seas_lineplot_trend.png"/>
          <p:cNvPicPr>
            <a:picLocks noChangeAspect="1"/>
          </p:cNvPicPr>
          <p:nvPr/>
        </p:nvPicPr>
        <p:blipFill rotWithShape="1">
          <a:blip r:embed="rId3">
            <a:extLst>
              <a:ext uri="{28A0092B-C50C-407E-A947-70E740481C1C}">
                <a14:useLocalDpi xmlns:a14="http://schemas.microsoft.com/office/drawing/2010/main" val="0"/>
              </a:ext>
            </a:extLst>
          </a:blip>
          <a:srcRect l="3429" r="4158"/>
          <a:stretch/>
        </p:blipFill>
        <p:spPr>
          <a:xfrm>
            <a:off x="292704" y="3556851"/>
            <a:ext cx="5285856" cy="2993372"/>
          </a:xfrm>
          <a:prstGeom prst="rect">
            <a:avLst/>
          </a:prstGeom>
        </p:spPr>
      </p:pic>
      <p:sp>
        <p:nvSpPr>
          <p:cNvPr id="4" name="Title 1"/>
          <p:cNvSpPr txBox="1">
            <a:spLocks/>
          </p:cNvSpPr>
          <p:nvPr/>
        </p:nvSpPr>
        <p:spPr>
          <a:xfrm>
            <a:off x="0" y="0"/>
            <a:ext cx="9144000" cy="597932"/>
          </a:xfrm>
          <a:prstGeom prst="rect">
            <a:avLst/>
          </a:prstGeom>
          <a:solidFill>
            <a:srgbClr val="0000FF"/>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FFFFFF"/>
                </a:solidFill>
                <a:latin typeface="Comic Sans MS" charset="0"/>
                <a:ea typeface="Comic Sans MS" charset="0"/>
                <a:cs typeface="Comic Sans MS" charset="0"/>
              </a:rPr>
              <a:t>South Asia Aerosols Trends</a:t>
            </a:r>
          </a:p>
        </p:txBody>
      </p:sp>
      <p:pic>
        <p:nvPicPr>
          <p:cNvPr id="3" name="Picture 2" descr="MYD_seas_taus_2p_box1.png"/>
          <p:cNvPicPr>
            <a:picLocks noChangeAspect="1"/>
          </p:cNvPicPr>
          <p:nvPr/>
        </p:nvPicPr>
        <p:blipFill rotWithShape="1">
          <a:blip r:embed="rId4">
            <a:extLst>
              <a:ext uri="{28A0092B-C50C-407E-A947-70E740481C1C}">
                <a14:useLocalDpi xmlns:a14="http://schemas.microsoft.com/office/drawing/2010/main" val="0"/>
              </a:ext>
            </a:extLst>
          </a:blip>
          <a:srcRect l="42" t="13033" r="33820" b="49999"/>
          <a:stretch/>
        </p:blipFill>
        <p:spPr>
          <a:xfrm>
            <a:off x="330200" y="967042"/>
            <a:ext cx="5067904" cy="2589809"/>
          </a:xfrm>
          <a:prstGeom prst="rect">
            <a:avLst/>
          </a:prstGeom>
        </p:spPr>
      </p:pic>
      <p:sp>
        <p:nvSpPr>
          <p:cNvPr id="5" name="TextBox 4"/>
          <p:cNvSpPr txBox="1"/>
          <p:nvPr/>
        </p:nvSpPr>
        <p:spPr>
          <a:xfrm>
            <a:off x="1473200" y="738443"/>
            <a:ext cx="1447800" cy="369332"/>
          </a:xfrm>
          <a:prstGeom prst="rect">
            <a:avLst/>
          </a:prstGeom>
          <a:noFill/>
        </p:spPr>
        <p:txBody>
          <a:bodyPr wrap="square" rtlCol="0">
            <a:spAutoFit/>
          </a:bodyPr>
          <a:lstStyle/>
          <a:p>
            <a:pPr algn="r"/>
            <a:r>
              <a:rPr lang="en-US" b="1" dirty="0" smtClean="0"/>
              <a:t>2003-2007</a:t>
            </a:r>
            <a:endParaRPr lang="en-US" b="1" dirty="0"/>
          </a:p>
        </p:txBody>
      </p:sp>
      <p:sp>
        <p:nvSpPr>
          <p:cNvPr id="7" name="TextBox 6"/>
          <p:cNvSpPr txBox="1"/>
          <p:nvPr/>
        </p:nvSpPr>
        <p:spPr>
          <a:xfrm>
            <a:off x="3987800" y="738443"/>
            <a:ext cx="1447800" cy="369332"/>
          </a:xfrm>
          <a:prstGeom prst="rect">
            <a:avLst/>
          </a:prstGeom>
          <a:noFill/>
        </p:spPr>
        <p:txBody>
          <a:bodyPr wrap="square" rtlCol="0">
            <a:spAutoFit/>
          </a:bodyPr>
          <a:lstStyle/>
          <a:p>
            <a:pPr algn="r"/>
            <a:r>
              <a:rPr lang="en-US" b="1" dirty="0" smtClean="0"/>
              <a:t>2008-2014</a:t>
            </a:r>
            <a:endParaRPr lang="en-US" b="1" dirty="0"/>
          </a:p>
        </p:txBody>
      </p:sp>
      <p:sp>
        <p:nvSpPr>
          <p:cNvPr id="6" name="TextBox 5"/>
          <p:cNvSpPr txBox="1"/>
          <p:nvPr/>
        </p:nvSpPr>
        <p:spPr>
          <a:xfrm>
            <a:off x="3524717" y="5628424"/>
            <a:ext cx="1429966" cy="584775"/>
          </a:xfrm>
          <a:prstGeom prst="rect">
            <a:avLst/>
          </a:prstGeom>
          <a:noFill/>
        </p:spPr>
        <p:txBody>
          <a:bodyPr wrap="square" rtlCol="0">
            <a:spAutoFit/>
          </a:bodyPr>
          <a:lstStyle/>
          <a:p>
            <a:r>
              <a:rPr lang="en-US" sz="1600" b="1" dirty="0" err="1" smtClean="0">
                <a:solidFill>
                  <a:srgbClr val="FF0000"/>
                </a:solidFill>
              </a:rPr>
              <a:t>Premonsoon</a:t>
            </a:r>
            <a:endParaRPr lang="en-US" sz="1600" b="1" dirty="0" smtClean="0">
              <a:solidFill>
                <a:srgbClr val="FF0000"/>
              </a:solidFill>
            </a:endParaRPr>
          </a:p>
          <a:p>
            <a:r>
              <a:rPr lang="en-US" sz="1600" b="1" dirty="0" err="1" smtClean="0">
                <a:solidFill>
                  <a:srgbClr val="0000FF"/>
                </a:solidFill>
              </a:rPr>
              <a:t>Postmonsoon</a:t>
            </a:r>
            <a:endParaRPr lang="en-US" sz="1600" b="1" dirty="0">
              <a:solidFill>
                <a:srgbClr val="0000FF"/>
              </a:solidFill>
            </a:endParaRPr>
          </a:p>
        </p:txBody>
      </p:sp>
      <p:sp>
        <p:nvSpPr>
          <p:cNvPr id="12" name="TextBox 11"/>
          <p:cNvSpPr txBox="1"/>
          <p:nvPr/>
        </p:nvSpPr>
        <p:spPr>
          <a:xfrm>
            <a:off x="873786" y="2672870"/>
            <a:ext cx="4343400" cy="369332"/>
          </a:xfrm>
          <a:prstGeom prst="rect">
            <a:avLst/>
          </a:prstGeom>
          <a:noFill/>
        </p:spPr>
        <p:txBody>
          <a:bodyPr wrap="square" rtlCol="0">
            <a:spAutoFit/>
          </a:bodyPr>
          <a:lstStyle/>
          <a:p>
            <a:pPr algn="ctr"/>
            <a:r>
              <a:rPr lang="en-US" b="1" dirty="0" smtClean="0"/>
              <a:t>Aerosol Optical Depth at 550 nm</a:t>
            </a:r>
            <a:endParaRPr lang="en-US" b="1" dirty="0"/>
          </a:p>
        </p:txBody>
      </p:sp>
      <p:sp>
        <p:nvSpPr>
          <p:cNvPr id="14" name="Rectangle 13"/>
          <p:cNvSpPr/>
          <p:nvPr/>
        </p:nvSpPr>
        <p:spPr>
          <a:xfrm>
            <a:off x="308453" y="2110043"/>
            <a:ext cx="1503612" cy="369332"/>
          </a:xfrm>
          <a:prstGeom prst="rect">
            <a:avLst/>
          </a:prstGeom>
        </p:spPr>
        <p:txBody>
          <a:bodyPr wrap="none">
            <a:spAutoFit/>
          </a:bodyPr>
          <a:lstStyle/>
          <a:p>
            <a:pPr algn="r"/>
            <a:r>
              <a:rPr lang="en-US" b="1" dirty="0" err="1" smtClean="0"/>
              <a:t>Postmonsoon</a:t>
            </a:r>
            <a:endParaRPr lang="en-US" b="1" dirty="0"/>
          </a:p>
        </p:txBody>
      </p:sp>
      <p:sp>
        <p:nvSpPr>
          <p:cNvPr id="8" name="Rectangle 7"/>
          <p:cNvSpPr/>
          <p:nvPr/>
        </p:nvSpPr>
        <p:spPr>
          <a:xfrm>
            <a:off x="1458099" y="6550223"/>
            <a:ext cx="2925801" cy="307777"/>
          </a:xfrm>
          <a:prstGeom prst="rect">
            <a:avLst/>
          </a:prstGeom>
        </p:spPr>
        <p:txBody>
          <a:bodyPr wrap="none">
            <a:spAutoFit/>
          </a:bodyPr>
          <a:lstStyle/>
          <a:p>
            <a:r>
              <a:rPr lang="en-US" sz="1400" smtClean="0">
                <a:latin typeface="Comic Sans MS" charset="0"/>
                <a:ea typeface="Comic Sans MS" charset="0"/>
                <a:cs typeface="Comic Sans MS" charset="0"/>
              </a:rPr>
              <a:t>Courtesy of NASA </a:t>
            </a:r>
            <a:r>
              <a:rPr lang="en-US" sz="1400" dirty="0">
                <a:latin typeface="Comic Sans MS" charset="0"/>
                <a:ea typeface="Comic Sans MS" charset="0"/>
                <a:cs typeface="Comic Sans MS" charset="0"/>
              </a:rPr>
              <a:t>MODIS team</a:t>
            </a:r>
          </a:p>
        </p:txBody>
      </p:sp>
      <p:sp>
        <p:nvSpPr>
          <p:cNvPr id="15" name="TextBox 14"/>
          <p:cNvSpPr txBox="1"/>
          <p:nvPr/>
        </p:nvSpPr>
        <p:spPr>
          <a:xfrm>
            <a:off x="5760772" y="967042"/>
            <a:ext cx="2958431" cy="5509200"/>
          </a:xfrm>
          <a:prstGeom prst="rect">
            <a:avLst/>
          </a:prstGeom>
          <a:noFill/>
        </p:spPr>
        <p:txBody>
          <a:bodyPr wrap="square" rtlCol="0">
            <a:spAutoFit/>
          </a:bodyPr>
          <a:lstStyle/>
          <a:p>
            <a:pPr marL="285750" indent="-285750">
              <a:buFont typeface="Arial" charset="0"/>
              <a:buChar char="•"/>
            </a:pPr>
            <a:r>
              <a:rPr lang="en-US" sz="1600" dirty="0" smtClean="0">
                <a:latin typeface="Comic Sans MS" charset="0"/>
                <a:ea typeface="Comic Sans MS" charset="0"/>
                <a:cs typeface="Comic Sans MS" charset="0"/>
              </a:rPr>
              <a:t>No obvious NH</a:t>
            </a:r>
            <a:r>
              <a:rPr lang="en-US" sz="1600" baseline="-25000" dirty="0" smtClean="0">
                <a:latin typeface="Comic Sans MS" charset="0"/>
                <a:ea typeface="Comic Sans MS" charset="0"/>
                <a:cs typeface="Comic Sans MS" charset="0"/>
              </a:rPr>
              <a:t>3</a:t>
            </a:r>
            <a:r>
              <a:rPr lang="en-US" sz="1600" dirty="0" smtClean="0">
                <a:latin typeface="Comic Sans MS" charset="0"/>
                <a:ea typeface="Comic Sans MS" charset="0"/>
                <a:cs typeface="Comic Sans MS" charset="0"/>
              </a:rPr>
              <a:t> increased in </a:t>
            </a:r>
            <a:r>
              <a:rPr lang="en-US" sz="1600" dirty="0">
                <a:latin typeface="Comic Sans MS" charset="0"/>
                <a:ea typeface="Comic Sans MS" charset="0"/>
                <a:cs typeface="Comic Sans MS" charset="0"/>
              </a:rPr>
              <a:t>the AIRS </a:t>
            </a:r>
            <a:r>
              <a:rPr lang="en-US" sz="1600" dirty="0" smtClean="0">
                <a:latin typeface="Comic Sans MS" charset="0"/>
                <a:ea typeface="Comic Sans MS" charset="0"/>
                <a:cs typeface="Comic Sans MS" charset="0"/>
              </a:rPr>
              <a:t>observations over South Asia, while the fertilizer usage has increased;</a:t>
            </a:r>
          </a:p>
          <a:p>
            <a:pPr marL="285750" indent="-285750">
              <a:buFont typeface="Arial" charset="0"/>
              <a:buChar char="•"/>
            </a:pPr>
            <a:endParaRPr lang="en-US" sz="1600" dirty="0">
              <a:latin typeface="Comic Sans MS" charset="0"/>
              <a:ea typeface="Comic Sans MS" charset="0"/>
              <a:cs typeface="Comic Sans MS" charset="0"/>
            </a:endParaRPr>
          </a:p>
          <a:p>
            <a:pPr marL="285750" indent="-285750">
              <a:buFont typeface="Arial" charset="0"/>
              <a:buChar char="•"/>
            </a:pPr>
            <a:r>
              <a:rPr lang="en-US" sz="1600" dirty="0" smtClean="0">
                <a:latin typeface="Comic Sans MS" charset="0"/>
                <a:ea typeface="Comic Sans MS" charset="0"/>
                <a:cs typeface="Comic Sans MS" charset="0"/>
              </a:rPr>
              <a:t>Recent </a:t>
            </a:r>
            <a:r>
              <a:rPr lang="en-US" sz="1600" dirty="0">
                <a:latin typeface="Comic Sans MS" charset="0"/>
                <a:ea typeface="Comic Sans MS" charset="0"/>
                <a:cs typeface="Comic Sans MS" charset="0"/>
              </a:rPr>
              <a:t>increases in SO</a:t>
            </a:r>
            <a:r>
              <a:rPr lang="en-US" sz="1600" baseline="-25000" dirty="0">
                <a:latin typeface="Comic Sans MS" charset="0"/>
                <a:ea typeface="Comic Sans MS" charset="0"/>
                <a:cs typeface="Comic Sans MS" charset="0"/>
              </a:rPr>
              <a:t>2</a:t>
            </a:r>
            <a:r>
              <a:rPr lang="en-US" sz="1600" dirty="0">
                <a:latin typeface="Comic Sans MS" charset="0"/>
                <a:ea typeface="Comic Sans MS" charset="0"/>
                <a:cs typeface="Comic Sans MS" charset="0"/>
              </a:rPr>
              <a:t> and </a:t>
            </a:r>
            <a:r>
              <a:rPr lang="en-US" sz="1600" dirty="0" smtClean="0">
                <a:latin typeface="Comic Sans MS" charset="0"/>
                <a:ea typeface="Comic Sans MS" charset="0"/>
                <a:cs typeface="Comic Sans MS" charset="0"/>
              </a:rPr>
              <a:t>NO</a:t>
            </a:r>
            <a:r>
              <a:rPr lang="en-US" sz="1600" baseline="-25000" dirty="0" smtClean="0">
                <a:latin typeface="Comic Sans MS" charset="0"/>
                <a:ea typeface="Comic Sans MS" charset="0"/>
                <a:cs typeface="Comic Sans MS" charset="0"/>
              </a:rPr>
              <a:t>x</a:t>
            </a:r>
            <a:r>
              <a:rPr lang="en-US" sz="1600" dirty="0" smtClean="0">
                <a:latin typeface="Comic Sans MS" charset="0"/>
                <a:ea typeface="Comic Sans MS" charset="0"/>
                <a:cs typeface="Comic Sans MS" charset="0"/>
              </a:rPr>
              <a:t> </a:t>
            </a:r>
            <a:r>
              <a:rPr lang="en-US" sz="1600" dirty="0">
                <a:latin typeface="Comic Sans MS" charset="0"/>
                <a:ea typeface="Comic Sans MS" charset="0"/>
                <a:cs typeface="Comic Sans MS" charset="0"/>
              </a:rPr>
              <a:t>from uncontrolled coal combustion and other </a:t>
            </a:r>
            <a:r>
              <a:rPr lang="en-US" sz="1600" dirty="0" smtClean="0">
                <a:latin typeface="Comic Sans MS" charset="0"/>
                <a:ea typeface="Comic Sans MS" charset="0"/>
                <a:cs typeface="Comic Sans MS" charset="0"/>
              </a:rPr>
              <a:t>sources;</a:t>
            </a:r>
          </a:p>
          <a:p>
            <a:pPr marL="285750" indent="-285750">
              <a:buFont typeface="Arial" charset="0"/>
              <a:buChar char="•"/>
            </a:pPr>
            <a:endParaRPr lang="en-US" sz="1600" dirty="0">
              <a:latin typeface="Comic Sans MS" charset="0"/>
              <a:ea typeface="Comic Sans MS" charset="0"/>
              <a:cs typeface="Comic Sans MS" charset="0"/>
            </a:endParaRPr>
          </a:p>
          <a:p>
            <a:pPr marL="285750" indent="-285750">
              <a:buFont typeface="Arial" charset="0"/>
              <a:buChar char="•"/>
            </a:pPr>
            <a:r>
              <a:rPr lang="en-US" sz="1600" dirty="0">
                <a:latin typeface="Comic Sans MS" charset="0"/>
                <a:ea typeface="Comic Sans MS" charset="0"/>
                <a:cs typeface="Comic Sans MS" charset="0"/>
              </a:rPr>
              <a:t>G</a:t>
            </a:r>
            <a:r>
              <a:rPr lang="en-US" sz="1600" dirty="0" smtClean="0">
                <a:latin typeface="Comic Sans MS" charset="0"/>
                <a:ea typeface="Comic Sans MS" charset="0"/>
                <a:cs typeface="Comic Sans MS" charset="0"/>
              </a:rPr>
              <a:t>reater </a:t>
            </a:r>
            <a:r>
              <a:rPr lang="en-US" sz="1600" dirty="0">
                <a:latin typeface="Comic Sans MS" charset="0"/>
                <a:ea typeface="Comic Sans MS" charset="0"/>
                <a:cs typeface="Comic Sans MS" charset="0"/>
              </a:rPr>
              <a:t>conversion of gaseous NH</a:t>
            </a:r>
            <a:r>
              <a:rPr lang="en-US" sz="1600" baseline="-25000" dirty="0">
                <a:latin typeface="Comic Sans MS" charset="0"/>
                <a:ea typeface="Comic Sans MS" charset="0"/>
                <a:cs typeface="Comic Sans MS" charset="0"/>
              </a:rPr>
              <a:t>3</a:t>
            </a:r>
            <a:r>
              <a:rPr lang="en-US" sz="1600" dirty="0">
                <a:latin typeface="Comic Sans MS" charset="0"/>
                <a:ea typeface="Comic Sans MS" charset="0"/>
                <a:cs typeface="Comic Sans MS" charset="0"/>
              </a:rPr>
              <a:t> into particulate sulfates and nitrates. </a:t>
            </a:r>
          </a:p>
          <a:p>
            <a:pPr marL="285750" indent="-285750">
              <a:buFont typeface="Arial" charset="0"/>
              <a:buChar char="•"/>
            </a:pPr>
            <a:endParaRPr lang="en-US" sz="1600" dirty="0" smtClean="0">
              <a:latin typeface="Comic Sans MS" charset="0"/>
              <a:ea typeface="Comic Sans MS" charset="0"/>
              <a:cs typeface="Comic Sans MS" charset="0"/>
            </a:endParaRPr>
          </a:p>
          <a:p>
            <a:pPr marL="285750" indent="-285750">
              <a:buFont typeface="Arial" charset="0"/>
              <a:buChar char="•"/>
            </a:pPr>
            <a:r>
              <a:rPr lang="en-US" sz="1600" dirty="0" smtClean="0">
                <a:latin typeface="Comic Sans MS" charset="0"/>
                <a:ea typeface="Comic Sans MS" charset="0"/>
                <a:cs typeface="Comic Sans MS" charset="0"/>
              </a:rPr>
              <a:t>Dust </a:t>
            </a:r>
            <a:r>
              <a:rPr lang="en-US" sz="1600" dirty="0">
                <a:latin typeface="Comic Sans MS" charset="0"/>
                <a:ea typeface="Comic Sans MS" charset="0"/>
                <a:cs typeface="Comic Sans MS" charset="0"/>
              </a:rPr>
              <a:t>influence </a:t>
            </a:r>
            <a:r>
              <a:rPr lang="en-US" sz="1600" dirty="0" smtClean="0">
                <a:latin typeface="Comic Sans MS" charset="0"/>
                <a:ea typeface="Comic Sans MS" charset="0"/>
                <a:cs typeface="Comic Sans MS" charset="0"/>
              </a:rPr>
              <a:t>in </a:t>
            </a:r>
            <a:r>
              <a:rPr lang="en-US" sz="1600" dirty="0" err="1" smtClean="0">
                <a:latin typeface="Comic Sans MS" charset="0"/>
                <a:ea typeface="Comic Sans MS" charset="0"/>
                <a:cs typeface="Comic Sans MS" charset="0"/>
              </a:rPr>
              <a:t>premonsoon</a:t>
            </a:r>
            <a:r>
              <a:rPr lang="en-US" sz="1600" dirty="0" smtClean="0">
                <a:latin typeface="Comic Sans MS" charset="0"/>
                <a:ea typeface="Comic Sans MS" charset="0"/>
                <a:cs typeface="Comic Sans MS" charset="0"/>
              </a:rPr>
              <a:t> </a:t>
            </a:r>
            <a:r>
              <a:rPr lang="en-US" sz="1600" dirty="0">
                <a:latin typeface="Comic Sans MS" charset="0"/>
                <a:ea typeface="Comic Sans MS" charset="0"/>
                <a:cs typeface="Comic Sans MS" charset="0"/>
              </a:rPr>
              <a:t>and sea salt during monsoon, more fine mode </a:t>
            </a:r>
            <a:r>
              <a:rPr lang="en-US" sz="1600" dirty="0" smtClean="0">
                <a:latin typeface="Comic Sans MS" charset="0"/>
                <a:ea typeface="Comic Sans MS" charset="0"/>
                <a:cs typeface="Comic Sans MS" charset="0"/>
              </a:rPr>
              <a:t>aerosols in </a:t>
            </a:r>
            <a:r>
              <a:rPr lang="en-US" sz="1600" dirty="0" err="1" smtClean="0">
                <a:latin typeface="Comic Sans MS" charset="0"/>
                <a:ea typeface="Comic Sans MS" charset="0"/>
                <a:cs typeface="Comic Sans MS" charset="0"/>
              </a:rPr>
              <a:t>postmonsoon</a:t>
            </a:r>
            <a:r>
              <a:rPr lang="en-US" sz="1600" dirty="0" smtClean="0">
                <a:latin typeface="Comic Sans MS" charset="0"/>
                <a:ea typeface="Comic Sans MS" charset="0"/>
                <a:cs typeface="Comic Sans MS" charset="0"/>
              </a:rPr>
              <a:t>.</a:t>
            </a:r>
            <a:endParaRPr lang="en-US" sz="1600" dirty="0">
              <a:latin typeface="Comic Sans MS" charset="0"/>
              <a:ea typeface="Comic Sans MS" charset="0"/>
              <a:cs typeface="Comic Sans MS" charset="0"/>
            </a:endParaRPr>
          </a:p>
        </p:txBody>
      </p:sp>
    </p:spTree>
    <p:extLst>
      <p:ext uri="{BB962C8B-B14F-4D97-AF65-F5344CB8AC3E}">
        <p14:creationId xmlns:p14="http://schemas.microsoft.com/office/powerpoint/2010/main" val="3668030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0"/>
            <a:ext cx="9144000" cy="1143000"/>
          </a:xfrm>
        </p:spPr>
        <p:txBody>
          <a:bodyPr>
            <a:normAutofit/>
          </a:bodyPr>
          <a:lstStyle/>
          <a:p>
            <a:r>
              <a:rPr lang="en-GB" sz="3200" b="1" dirty="0">
                <a:solidFill>
                  <a:srgbClr val="3366FF"/>
                </a:solidFill>
                <a:latin typeface="Big Caslon Medium" charset="0"/>
                <a:ea typeface="Big Caslon Medium" charset="0"/>
                <a:cs typeface="Big Caslon Medium" charset="0"/>
              </a:rPr>
              <a:t>ACTIVE VS. PASSIVE REMOTE SENSING</a:t>
            </a:r>
          </a:p>
        </p:txBody>
      </p:sp>
      <p:sp>
        <p:nvSpPr>
          <p:cNvPr id="9219" name="Rectangle 3"/>
          <p:cNvSpPr>
            <a:spLocks noGrp="1" noChangeArrowheads="1"/>
          </p:cNvSpPr>
          <p:nvPr>
            <p:ph type="body" idx="1"/>
          </p:nvPr>
        </p:nvSpPr>
        <p:spPr>
          <a:xfrm>
            <a:off x="358481" y="1143000"/>
            <a:ext cx="4043050" cy="1816462"/>
          </a:xfrm>
        </p:spPr>
        <p:txBody>
          <a:bodyPr>
            <a:normAutofit/>
          </a:bodyPr>
          <a:lstStyle/>
          <a:p>
            <a:pPr>
              <a:buFontTx/>
              <a:buNone/>
            </a:pPr>
            <a:r>
              <a:rPr lang="en-GB" sz="1600" dirty="0">
                <a:solidFill>
                  <a:srgbClr val="0000CC"/>
                </a:solidFill>
                <a:latin typeface="Times New Roman" charset="0"/>
                <a:ea typeface="Times New Roman" charset="0"/>
                <a:cs typeface="Times New Roman" charset="0"/>
              </a:rPr>
              <a:t>Passive Remote Sensing:</a:t>
            </a:r>
          </a:p>
          <a:p>
            <a:pPr>
              <a:buFontTx/>
              <a:buNone/>
            </a:pPr>
            <a:r>
              <a:rPr lang="en-GB" sz="1600" b="0" i="1" dirty="0">
                <a:latin typeface="Times New Roman" charset="0"/>
                <a:ea typeface="Times New Roman" charset="0"/>
                <a:cs typeface="Times New Roman" charset="0"/>
              </a:rPr>
              <a:t>Natural sources of radiation, the attenuated, reflected, scattered, or emitted radiation is analysed</a:t>
            </a:r>
          </a:p>
          <a:p>
            <a:pPr>
              <a:buFont typeface="Wingdings" pitchFamily="-106" charset="2"/>
              <a:buChar char="à"/>
            </a:pPr>
            <a:r>
              <a:rPr lang="en-GB" sz="1600" b="0" dirty="0">
                <a:latin typeface="Times New Roman" charset="0"/>
                <a:ea typeface="Times New Roman" charset="0"/>
                <a:cs typeface="Times New Roman" charset="0"/>
                <a:sym typeface="Wingdings" pitchFamily="-106" charset="2"/>
              </a:rPr>
              <a:t>Usually UV, visible, IR</a:t>
            </a:r>
          </a:p>
          <a:p>
            <a:pPr>
              <a:buFont typeface="Wingdings" pitchFamily="-106" charset="2"/>
              <a:buChar char="à"/>
            </a:pPr>
            <a:r>
              <a:rPr lang="en-GB" sz="1600" b="0" dirty="0">
                <a:latin typeface="Times New Roman" charset="0"/>
                <a:ea typeface="Times New Roman" charset="0"/>
                <a:cs typeface="Times New Roman" charset="0"/>
                <a:sym typeface="Wingdings" pitchFamily="-106" charset="2"/>
              </a:rPr>
              <a:t>Sources include: sun, moon, Earth</a:t>
            </a:r>
            <a:endParaRPr lang="en-GB" sz="1600" b="0" dirty="0">
              <a:latin typeface="Times New Roman" charset="0"/>
              <a:ea typeface="Times New Roman" charset="0"/>
              <a:cs typeface="Times New Roman" charset="0"/>
            </a:endParaRPr>
          </a:p>
        </p:txBody>
      </p:sp>
      <p:pic>
        <p:nvPicPr>
          <p:cNvPr id="9220" name="Picture 2"/>
          <p:cNvPicPr>
            <a:picLocks noChangeAspect="1" noChangeArrowheads="1"/>
          </p:cNvPicPr>
          <p:nvPr/>
        </p:nvPicPr>
        <p:blipFill>
          <a:blip r:embed="rId3"/>
          <a:srcRect/>
          <a:stretch>
            <a:fillRect/>
          </a:stretch>
        </p:blipFill>
        <p:spPr bwMode="auto">
          <a:xfrm>
            <a:off x="0" y="3429000"/>
            <a:ext cx="4505325" cy="2365375"/>
          </a:xfrm>
          <a:prstGeom prst="rect">
            <a:avLst/>
          </a:prstGeom>
          <a:noFill/>
          <a:ln w="9525">
            <a:noFill/>
            <a:miter lim="800000"/>
            <a:headEnd/>
            <a:tailEnd/>
          </a:ln>
        </p:spPr>
      </p:pic>
      <p:pic>
        <p:nvPicPr>
          <p:cNvPr id="9221" name="Picture 3"/>
          <p:cNvPicPr>
            <a:picLocks noChangeAspect="1" noChangeArrowheads="1"/>
          </p:cNvPicPr>
          <p:nvPr/>
        </p:nvPicPr>
        <p:blipFill>
          <a:blip r:embed="rId4"/>
          <a:srcRect/>
          <a:stretch>
            <a:fillRect/>
          </a:stretch>
        </p:blipFill>
        <p:spPr bwMode="auto">
          <a:xfrm>
            <a:off x="5791200" y="3124200"/>
            <a:ext cx="2336800" cy="2701925"/>
          </a:xfrm>
          <a:prstGeom prst="rect">
            <a:avLst/>
          </a:prstGeom>
          <a:noFill/>
          <a:ln w="9525">
            <a:noFill/>
            <a:miter lim="800000"/>
            <a:headEnd/>
            <a:tailEnd/>
          </a:ln>
        </p:spPr>
      </p:pic>
      <p:sp>
        <p:nvSpPr>
          <p:cNvPr id="8" name="Rectangle 3"/>
          <p:cNvSpPr txBox="1">
            <a:spLocks noChangeArrowheads="1"/>
          </p:cNvSpPr>
          <p:nvPr/>
        </p:nvSpPr>
        <p:spPr bwMode="auto">
          <a:xfrm>
            <a:off x="5060890" y="1098471"/>
            <a:ext cx="3887073" cy="2025729"/>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pPr>
            <a:r>
              <a:rPr lang="en-GB" sz="1600" dirty="0">
                <a:solidFill>
                  <a:srgbClr val="0000CC"/>
                </a:solidFill>
                <a:latin typeface="Times New Roman" charset="0"/>
                <a:ea typeface="Times New Roman" charset="0"/>
                <a:cs typeface="Times New Roman" charset="0"/>
              </a:rPr>
              <a:t>Active Remote Sensing:</a:t>
            </a:r>
          </a:p>
          <a:p>
            <a:pPr marL="342900" indent="-342900" eaLnBrk="0" hangingPunct="0">
              <a:spcBef>
                <a:spcPct val="20000"/>
              </a:spcBef>
            </a:pPr>
            <a:r>
              <a:rPr lang="en-GB" sz="1600" b="0" i="1" dirty="0">
                <a:latin typeface="Times New Roman" charset="0"/>
                <a:ea typeface="Times New Roman" charset="0"/>
                <a:cs typeface="Times New Roman" charset="0"/>
              </a:rPr>
              <a:t>Artificial source of radiation, the reflected or scattered signal is analysed</a:t>
            </a:r>
          </a:p>
          <a:p>
            <a:pPr marL="342900" indent="-342900" eaLnBrk="0" hangingPunct="0">
              <a:spcBef>
                <a:spcPct val="20000"/>
              </a:spcBef>
              <a:buFont typeface="Wingdings" pitchFamily="-106" charset="2"/>
              <a:buChar char="à"/>
            </a:pPr>
            <a:r>
              <a:rPr lang="en-GB" sz="1600" b="0" dirty="0">
                <a:latin typeface="Times New Roman" charset="0"/>
                <a:ea typeface="Times New Roman" charset="0"/>
                <a:cs typeface="Times New Roman" charset="0"/>
                <a:sym typeface="Wingdings" pitchFamily="-106" charset="2"/>
              </a:rPr>
              <a:t>Usually lasers (LIDAR) or RADAR </a:t>
            </a:r>
          </a:p>
          <a:p>
            <a:pPr marL="342900" indent="-342900" eaLnBrk="0" hangingPunct="0">
              <a:spcBef>
                <a:spcPct val="20000"/>
              </a:spcBef>
              <a:buFont typeface="Wingdings" pitchFamily="-106" charset="2"/>
              <a:buChar char="à"/>
            </a:pPr>
            <a:r>
              <a:rPr lang="en-GB" sz="1600" b="0" dirty="0">
                <a:latin typeface="Times New Roman" charset="0"/>
                <a:ea typeface="Times New Roman" charset="0"/>
                <a:cs typeface="Times New Roman" charset="0"/>
                <a:sym typeface="Wingdings" pitchFamily="-106" charset="2"/>
              </a:rPr>
              <a:t>Active source, usually co-located with receiver</a:t>
            </a:r>
            <a:endParaRPr lang="en-GB" sz="1600" b="0" dirty="0">
              <a:latin typeface="Times New Roman" charset="0"/>
              <a:ea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80799" y="113678"/>
            <a:ext cx="7030002" cy="1143000"/>
          </a:xfrm>
        </p:spPr>
        <p:txBody>
          <a:bodyPr>
            <a:noAutofit/>
          </a:bodyPr>
          <a:lstStyle/>
          <a:p>
            <a:pPr eaLnBrk="1" hangingPunct="1"/>
            <a:r>
              <a:rPr lang="en-US" sz="3200" b="1" dirty="0" smtClean="0">
                <a:solidFill>
                  <a:srgbClr val="3366FF"/>
                </a:solidFill>
                <a:latin typeface="Big Caslon Medium" charset="0"/>
                <a:ea typeface="Big Caslon Medium" charset="0"/>
                <a:cs typeface="Big Caslon Medium" charset="0"/>
              </a:rPr>
              <a:t>Thermal Emission Measurements (</a:t>
            </a:r>
            <a:r>
              <a:rPr lang="en-US" sz="3200" b="1" dirty="0">
                <a:solidFill>
                  <a:srgbClr val="3366FF"/>
                </a:solidFill>
                <a:latin typeface="Big Caslon Medium" charset="0"/>
                <a:ea typeface="Big Caslon Medium" charset="0"/>
                <a:cs typeface="Big Caslon Medium" charset="0"/>
              </a:rPr>
              <a:t>IR</a:t>
            </a:r>
            <a:r>
              <a:rPr lang="en-US" sz="3200" b="1" dirty="0" smtClean="0">
                <a:solidFill>
                  <a:srgbClr val="3366FF"/>
                </a:solidFill>
                <a:latin typeface="Big Caslon Medium" charset="0"/>
                <a:ea typeface="Big Caslon Medium" charset="0"/>
                <a:cs typeface="Big Caslon Medium" charset="0"/>
              </a:rPr>
              <a:t>, microwave</a:t>
            </a:r>
            <a:r>
              <a:rPr lang="en-US" sz="3200" b="1" dirty="0">
                <a:solidFill>
                  <a:srgbClr val="3366FF"/>
                </a:solidFill>
                <a:latin typeface="Big Caslon Medium" charset="0"/>
                <a:ea typeface="Big Caslon Medium" charset="0"/>
                <a:cs typeface="Big Caslon Medium" charset="0"/>
              </a:rPr>
              <a:t>)</a:t>
            </a:r>
          </a:p>
        </p:txBody>
      </p:sp>
      <p:sp>
        <p:nvSpPr>
          <p:cNvPr id="9219" name="Line 3"/>
          <p:cNvSpPr>
            <a:spLocks noChangeShapeType="1"/>
          </p:cNvSpPr>
          <p:nvPr/>
        </p:nvSpPr>
        <p:spPr bwMode="auto">
          <a:xfrm flipV="1">
            <a:off x="1143000" y="5715000"/>
            <a:ext cx="1981200" cy="0"/>
          </a:xfrm>
          <a:prstGeom prst="line">
            <a:avLst/>
          </a:prstGeom>
          <a:noFill/>
          <a:ln w="76200">
            <a:solidFill>
              <a:schemeClr val="tx1"/>
            </a:solidFill>
            <a:round/>
            <a:headEnd/>
            <a:tailEnd/>
          </a:ln>
        </p:spPr>
        <p:txBody>
          <a:bodyPr>
            <a:prstTxWarp prst="textNoShape">
              <a:avLst/>
            </a:prstTxWarp>
          </a:bodyPr>
          <a:lstStyle/>
          <a:p>
            <a:endParaRPr lang="en-US"/>
          </a:p>
        </p:txBody>
      </p:sp>
      <p:sp>
        <p:nvSpPr>
          <p:cNvPr id="9220" name="Text Box 4"/>
          <p:cNvSpPr txBox="1">
            <a:spLocks noChangeArrowheads="1"/>
          </p:cNvSpPr>
          <p:nvPr/>
        </p:nvSpPr>
        <p:spPr bwMode="auto">
          <a:xfrm>
            <a:off x="1066800" y="5867400"/>
            <a:ext cx="2794000" cy="457200"/>
          </a:xfrm>
          <a:prstGeom prst="rect">
            <a:avLst/>
          </a:prstGeom>
          <a:noFill/>
          <a:ln w="9525">
            <a:noFill/>
            <a:miter lim="800000"/>
            <a:headEnd/>
            <a:tailEnd/>
          </a:ln>
        </p:spPr>
        <p:txBody>
          <a:bodyPr wrap="none">
            <a:prstTxWarp prst="textNoShape">
              <a:avLst/>
            </a:prstTxWarp>
            <a:spAutoFit/>
          </a:bodyPr>
          <a:lstStyle/>
          <a:p>
            <a:r>
              <a:rPr lang="en-US" sz="2400"/>
              <a:t>EARTH SURFACE</a:t>
            </a:r>
          </a:p>
        </p:txBody>
      </p:sp>
      <p:sp>
        <p:nvSpPr>
          <p:cNvPr id="9221" name="Line 5"/>
          <p:cNvSpPr>
            <a:spLocks noChangeShapeType="1"/>
          </p:cNvSpPr>
          <p:nvPr/>
        </p:nvSpPr>
        <p:spPr bwMode="auto">
          <a:xfrm flipV="1">
            <a:off x="2133600" y="4876800"/>
            <a:ext cx="0" cy="838200"/>
          </a:xfrm>
          <a:prstGeom prst="line">
            <a:avLst/>
          </a:prstGeom>
          <a:noFill/>
          <a:ln w="57150">
            <a:solidFill>
              <a:srgbClr val="FF0000"/>
            </a:solidFill>
            <a:round/>
            <a:headEnd/>
            <a:tailEnd type="triangle" w="med" len="med"/>
          </a:ln>
        </p:spPr>
        <p:txBody>
          <a:bodyPr>
            <a:prstTxWarp prst="textNoShape">
              <a:avLst/>
            </a:prstTxWarp>
          </a:bodyPr>
          <a:lstStyle/>
          <a:p>
            <a:endParaRPr lang="en-US"/>
          </a:p>
        </p:txBody>
      </p:sp>
      <p:sp>
        <p:nvSpPr>
          <p:cNvPr id="9222" name="Text Box 6"/>
          <p:cNvSpPr txBox="1">
            <a:spLocks noChangeArrowheads="1"/>
          </p:cNvSpPr>
          <p:nvPr/>
        </p:nvSpPr>
        <p:spPr bwMode="auto">
          <a:xfrm>
            <a:off x="2286000" y="5105400"/>
            <a:ext cx="892175" cy="457200"/>
          </a:xfrm>
          <a:prstGeom prst="rect">
            <a:avLst/>
          </a:prstGeom>
          <a:noFill/>
          <a:ln w="9525">
            <a:noFill/>
            <a:miter lim="800000"/>
            <a:headEnd/>
            <a:tailEnd/>
          </a:ln>
        </p:spPr>
        <p:txBody>
          <a:bodyPr wrap="none">
            <a:prstTxWarp prst="textNoShape">
              <a:avLst/>
            </a:prstTxWarp>
            <a:spAutoFit/>
          </a:bodyPr>
          <a:lstStyle/>
          <a:p>
            <a:r>
              <a:rPr lang="en-US" sz="2400" i="1"/>
              <a:t>I</a:t>
            </a:r>
            <a:r>
              <a:rPr lang="en-US" sz="2400" i="1" baseline="-25000">
                <a:latin typeface="Symbol" charset="2"/>
              </a:rPr>
              <a:t>l</a:t>
            </a:r>
            <a:r>
              <a:rPr lang="en-US" sz="2400" i="1"/>
              <a:t>(T</a:t>
            </a:r>
            <a:r>
              <a:rPr lang="en-US" sz="2400" i="1" baseline="-25000"/>
              <a:t>o</a:t>
            </a:r>
            <a:r>
              <a:rPr lang="en-US" sz="2400" i="1"/>
              <a:t>)</a:t>
            </a:r>
          </a:p>
        </p:txBody>
      </p:sp>
      <p:sp>
        <p:nvSpPr>
          <p:cNvPr id="25607" name="Rectangle 7"/>
          <p:cNvSpPr>
            <a:spLocks noChangeArrowheads="1"/>
          </p:cNvSpPr>
          <p:nvPr/>
        </p:nvSpPr>
        <p:spPr bwMode="auto">
          <a:xfrm>
            <a:off x="1066800" y="3810000"/>
            <a:ext cx="2057400" cy="381000"/>
          </a:xfrm>
          <a:prstGeom prst="rect">
            <a:avLst/>
          </a:prstGeom>
          <a:solidFill>
            <a:schemeClr val="accent2">
              <a:lumMod val="20000"/>
              <a:lumOff val="80000"/>
            </a:schemeClr>
          </a:solidFill>
          <a:ln w="9525">
            <a:noFill/>
            <a:miter lim="800000"/>
            <a:headEnd/>
            <a:tailEnd/>
          </a:ln>
        </p:spPr>
        <p:txBody>
          <a:bodyPr wrap="none" anchor="ctr"/>
          <a:lstStyle/>
          <a:p>
            <a:pPr>
              <a:defRPr/>
            </a:pPr>
            <a:endParaRPr lang="en-US"/>
          </a:p>
        </p:txBody>
      </p:sp>
      <p:sp>
        <p:nvSpPr>
          <p:cNvPr id="9224" name="Text Box 8"/>
          <p:cNvSpPr txBox="1">
            <a:spLocks noChangeArrowheads="1"/>
          </p:cNvSpPr>
          <p:nvPr/>
        </p:nvSpPr>
        <p:spPr bwMode="auto">
          <a:xfrm>
            <a:off x="1219200" y="3810000"/>
            <a:ext cx="1800225" cy="369888"/>
          </a:xfrm>
          <a:prstGeom prst="rect">
            <a:avLst/>
          </a:prstGeom>
          <a:noFill/>
          <a:ln w="9525">
            <a:noFill/>
            <a:miter lim="800000"/>
            <a:headEnd/>
            <a:tailEnd/>
          </a:ln>
        </p:spPr>
        <p:txBody>
          <a:bodyPr wrap="none">
            <a:prstTxWarp prst="textNoShape">
              <a:avLst/>
            </a:prstTxWarp>
            <a:spAutoFit/>
          </a:bodyPr>
          <a:lstStyle/>
          <a:p>
            <a:r>
              <a:rPr lang="en-US"/>
              <a:t>Absorbing gas</a:t>
            </a:r>
          </a:p>
        </p:txBody>
      </p:sp>
      <p:sp>
        <p:nvSpPr>
          <p:cNvPr id="9225" name="Text Box 9"/>
          <p:cNvSpPr txBox="1">
            <a:spLocks noChangeArrowheads="1"/>
          </p:cNvSpPr>
          <p:nvPr/>
        </p:nvSpPr>
        <p:spPr bwMode="auto">
          <a:xfrm>
            <a:off x="457200" y="5486400"/>
            <a:ext cx="493713" cy="457200"/>
          </a:xfrm>
          <a:prstGeom prst="rect">
            <a:avLst/>
          </a:prstGeom>
          <a:noFill/>
          <a:ln w="9525">
            <a:noFill/>
            <a:miter lim="800000"/>
            <a:headEnd/>
            <a:tailEnd/>
          </a:ln>
        </p:spPr>
        <p:txBody>
          <a:bodyPr wrap="none">
            <a:prstTxWarp prst="textNoShape">
              <a:avLst/>
            </a:prstTxWarp>
            <a:spAutoFit/>
          </a:bodyPr>
          <a:lstStyle/>
          <a:p>
            <a:r>
              <a:rPr lang="en-US" sz="2400" i="1"/>
              <a:t>T</a:t>
            </a:r>
            <a:r>
              <a:rPr lang="en-US" sz="2400" i="1" baseline="-25000"/>
              <a:t>o</a:t>
            </a:r>
            <a:endParaRPr lang="en-US" sz="2400" i="1"/>
          </a:p>
        </p:txBody>
      </p:sp>
      <p:sp>
        <p:nvSpPr>
          <p:cNvPr id="9226" name="Text Box 10"/>
          <p:cNvSpPr txBox="1">
            <a:spLocks noChangeArrowheads="1"/>
          </p:cNvSpPr>
          <p:nvPr/>
        </p:nvSpPr>
        <p:spPr bwMode="auto">
          <a:xfrm>
            <a:off x="381000" y="3733800"/>
            <a:ext cx="482600" cy="457200"/>
          </a:xfrm>
          <a:prstGeom prst="rect">
            <a:avLst/>
          </a:prstGeom>
          <a:noFill/>
          <a:ln w="9525">
            <a:noFill/>
            <a:miter lim="800000"/>
            <a:headEnd/>
            <a:tailEnd/>
          </a:ln>
        </p:spPr>
        <p:txBody>
          <a:bodyPr wrap="none">
            <a:prstTxWarp prst="textNoShape">
              <a:avLst/>
            </a:prstTxWarp>
            <a:spAutoFit/>
          </a:bodyPr>
          <a:lstStyle/>
          <a:p>
            <a:r>
              <a:rPr lang="en-US" sz="2400" i="1"/>
              <a:t>T</a:t>
            </a:r>
            <a:r>
              <a:rPr lang="en-US" sz="2400" i="1" baseline="-25000"/>
              <a:t>1</a:t>
            </a:r>
            <a:endParaRPr lang="en-US" sz="2400" i="1"/>
          </a:p>
        </p:txBody>
      </p:sp>
      <p:sp>
        <p:nvSpPr>
          <p:cNvPr id="9227" name="Line 11"/>
          <p:cNvSpPr>
            <a:spLocks noChangeShapeType="1"/>
          </p:cNvSpPr>
          <p:nvPr/>
        </p:nvSpPr>
        <p:spPr bwMode="auto">
          <a:xfrm flipV="1">
            <a:off x="2057400" y="3200400"/>
            <a:ext cx="0" cy="609600"/>
          </a:xfrm>
          <a:prstGeom prst="line">
            <a:avLst/>
          </a:prstGeom>
          <a:noFill/>
          <a:ln w="57150">
            <a:solidFill>
              <a:srgbClr val="FF0000"/>
            </a:solidFill>
            <a:round/>
            <a:headEnd/>
            <a:tailEnd type="triangle" w="med" len="med"/>
          </a:ln>
        </p:spPr>
        <p:txBody>
          <a:bodyPr>
            <a:prstTxWarp prst="textNoShape">
              <a:avLst/>
            </a:prstTxWarp>
          </a:bodyPr>
          <a:lstStyle/>
          <a:p>
            <a:endParaRPr lang="en-US"/>
          </a:p>
        </p:txBody>
      </p:sp>
      <p:sp>
        <p:nvSpPr>
          <p:cNvPr id="9228" name="Text Box 12"/>
          <p:cNvSpPr txBox="1">
            <a:spLocks noChangeArrowheads="1"/>
          </p:cNvSpPr>
          <p:nvPr/>
        </p:nvSpPr>
        <p:spPr bwMode="auto">
          <a:xfrm>
            <a:off x="2133600" y="3276600"/>
            <a:ext cx="1125538" cy="457200"/>
          </a:xfrm>
          <a:prstGeom prst="rect">
            <a:avLst/>
          </a:prstGeom>
          <a:noFill/>
          <a:ln w="9525">
            <a:noFill/>
            <a:miter lim="800000"/>
            <a:headEnd/>
            <a:tailEnd/>
          </a:ln>
        </p:spPr>
        <p:txBody>
          <a:bodyPr wrap="none">
            <a:prstTxWarp prst="textNoShape">
              <a:avLst/>
            </a:prstTxWarp>
            <a:spAutoFit/>
          </a:bodyPr>
          <a:lstStyle/>
          <a:p>
            <a:r>
              <a:rPr lang="en-US" sz="2400" i="1">
                <a:latin typeface="Symbol" charset="2"/>
              </a:rPr>
              <a:t>e</a:t>
            </a:r>
            <a:r>
              <a:rPr lang="en-US" sz="2400" i="1" baseline="-25000">
                <a:latin typeface="Symbol" charset="2"/>
              </a:rPr>
              <a:t>l</a:t>
            </a:r>
            <a:r>
              <a:rPr lang="en-US" sz="2400" i="1"/>
              <a:t>I</a:t>
            </a:r>
            <a:r>
              <a:rPr lang="en-US" sz="2400" i="1" baseline="-25000">
                <a:latin typeface="Symbol" charset="2"/>
              </a:rPr>
              <a:t>l</a:t>
            </a:r>
            <a:r>
              <a:rPr lang="en-US" sz="2400" i="1"/>
              <a:t>(T</a:t>
            </a:r>
            <a:r>
              <a:rPr lang="en-US" sz="2400" i="1" baseline="-25000"/>
              <a:t>1</a:t>
            </a:r>
            <a:r>
              <a:rPr lang="en-US" sz="2400" i="1"/>
              <a:t>)</a:t>
            </a:r>
          </a:p>
        </p:txBody>
      </p:sp>
      <p:sp>
        <p:nvSpPr>
          <p:cNvPr id="9229" name="Line 15"/>
          <p:cNvSpPr>
            <a:spLocks noChangeShapeType="1"/>
          </p:cNvSpPr>
          <p:nvPr/>
        </p:nvSpPr>
        <p:spPr bwMode="auto">
          <a:xfrm rot="5256095" flipV="1">
            <a:off x="3428206" y="3658394"/>
            <a:ext cx="1588" cy="609600"/>
          </a:xfrm>
          <a:prstGeom prst="line">
            <a:avLst/>
          </a:prstGeom>
          <a:noFill/>
          <a:ln w="57150">
            <a:solidFill>
              <a:srgbClr val="FF0000"/>
            </a:solidFill>
            <a:round/>
            <a:headEnd/>
            <a:tailEnd type="triangle" w="med" len="med"/>
          </a:ln>
        </p:spPr>
        <p:txBody>
          <a:bodyPr>
            <a:prstTxWarp prst="textNoShape">
              <a:avLst/>
            </a:prstTxWarp>
          </a:bodyPr>
          <a:lstStyle/>
          <a:p>
            <a:endParaRPr lang="en-US"/>
          </a:p>
        </p:txBody>
      </p:sp>
      <p:sp>
        <p:nvSpPr>
          <p:cNvPr id="9230" name="Text Box 16"/>
          <p:cNvSpPr txBox="1">
            <a:spLocks noChangeArrowheads="1"/>
          </p:cNvSpPr>
          <p:nvPr/>
        </p:nvSpPr>
        <p:spPr bwMode="auto">
          <a:xfrm>
            <a:off x="3657600" y="3048000"/>
            <a:ext cx="1390650" cy="366713"/>
          </a:xfrm>
          <a:prstGeom prst="rect">
            <a:avLst/>
          </a:prstGeom>
          <a:noFill/>
          <a:ln w="9525">
            <a:noFill/>
            <a:miter lim="800000"/>
            <a:headEnd/>
            <a:tailEnd/>
          </a:ln>
        </p:spPr>
        <p:txBody>
          <a:bodyPr wrap="none">
            <a:prstTxWarp prst="textNoShape">
              <a:avLst/>
            </a:prstTxWarp>
            <a:spAutoFit/>
          </a:bodyPr>
          <a:lstStyle/>
          <a:p>
            <a:r>
              <a:rPr lang="en-US"/>
              <a:t>LIMB VIEW</a:t>
            </a:r>
          </a:p>
        </p:txBody>
      </p:sp>
      <p:sp>
        <p:nvSpPr>
          <p:cNvPr id="9231" name="Text Box 17"/>
          <p:cNvSpPr txBox="1">
            <a:spLocks noChangeArrowheads="1"/>
          </p:cNvSpPr>
          <p:nvPr/>
        </p:nvSpPr>
        <p:spPr bwMode="auto">
          <a:xfrm>
            <a:off x="533400" y="1905000"/>
            <a:ext cx="915988" cy="646113"/>
          </a:xfrm>
          <a:prstGeom prst="rect">
            <a:avLst/>
          </a:prstGeom>
          <a:noFill/>
          <a:ln w="9525">
            <a:noFill/>
            <a:miter lim="800000"/>
            <a:headEnd/>
            <a:tailEnd/>
          </a:ln>
        </p:spPr>
        <p:txBody>
          <a:bodyPr wrap="none">
            <a:prstTxWarp prst="textNoShape">
              <a:avLst/>
            </a:prstTxWarp>
            <a:spAutoFit/>
          </a:bodyPr>
          <a:lstStyle/>
          <a:p>
            <a:r>
              <a:rPr lang="en-US"/>
              <a:t>NADIR</a:t>
            </a:r>
          </a:p>
          <a:p>
            <a:r>
              <a:rPr lang="en-US"/>
              <a:t>VIEW</a:t>
            </a:r>
          </a:p>
        </p:txBody>
      </p:sp>
      <p:sp>
        <p:nvSpPr>
          <p:cNvPr id="9232" name="Text Box 18"/>
          <p:cNvSpPr txBox="1">
            <a:spLocks noChangeArrowheads="1"/>
          </p:cNvSpPr>
          <p:nvPr/>
        </p:nvSpPr>
        <p:spPr bwMode="auto">
          <a:xfrm>
            <a:off x="1600200" y="1256678"/>
            <a:ext cx="6781800" cy="338554"/>
          </a:xfrm>
          <a:prstGeom prst="rect">
            <a:avLst/>
          </a:prstGeom>
          <a:noFill/>
          <a:ln w="9525">
            <a:noFill/>
            <a:miter lim="800000"/>
            <a:headEnd/>
            <a:tailEnd/>
          </a:ln>
        </p:spPr>
        <p:txBody>
          <a:bodyPr>
            <a:prstTxWarp prst="textNoShape">
              <a:avLst/>
            </a:prstTxWarp>
            <a:spAutoFit/>
          </a:bodyPr>
          <a:lstStyle/>
          <a:p>
            <a:r>
              <a:rPr lang="en-US" sz="1600" dirty="0">
                <a:latin typeface="Times New Roman" charset="0"/>
                <a:ea typeface="Times New Roman" charset="0"/>
                <a:cs typeface="Times New Roman" charset="0"/>
              </a:rPr>
              <a:t>Examples:</a:t>
            </a:r>
            <a:r>
              <a:rPr lang="en-US" sz="1600" dirty="0" smtClean="0">
                <a:latin typeface="Times New Roman" charset="0"/>
                <a:ea typeface="Times New Roman" charset="0"/>
                <a:cs typeface="Times New Roman" charset="0"/>
              </a:rPr>
              <a:t> AIRS, IASI, MLS</a:t>
            </a:r>
            <a:r>
              <a:rPr lang="en-US" sz="1600" dirty="0">
                <a:latin typeface="Times New Roman" charset="0"/>
                <a:ea typeface="Times New Roman" charset="0"/>
                <a:cs typeface="Times New Roman" charset="0"/>
              </a:rPr>
              <a:t>, IMG, MOPITT, MIPAS, TES, </a:t>
            </a:r>
            <a:r>
              <a:rPr lang="en-US" sz="1600" dirty="0" smtClean="0">
                <a:latin typeface="Times New Roman" charset="0"/>
                <a:ea typeface="Times New Roman" charset="0"/>
                <a:cs typeface="Times New Roman" charset="0"/>
              </a:rPr>
              <a:t>HIRDLS, </a:t>
            </a:r>
            <a:r>
              <a:rPr lang="en-US" sz="1600" dirty="0" err="1" smtClean="0">
                <a:latin typeface="Times New Roman" charset="0"/>
                <a:ea typeface="Times New Roman" charset="0"/>
                <a:cs typeface="Times New Roman" charset="0"/>
              </a:rPr>
              <a:t>CrIS</a:t>
            </a:r>
            <a:endParaRPr lang="en-US" sz="1600" dirty="0">
              <a:latin typeface="Times New Roman" charset="0"/>
              <a:ea typeface="Times New Roman" charset="0"/>
              <a:cs typeface="Times New Roman" charset="0"/>
            </a:endParaRPr>
          </a:p>
        </p:txBody>
      </p:sp>
      <p:sp>
        <p:nvSpPr>
          <p:cNvPr id="9233" name="Text Box 19"/>
          <p:cNvSpPr txBox="1">
            <a:spLocks noChangeArrowheads="1"/>
          </p:cNvSpPr>
          <p:nvPr/>
        </p:nvSpPr>
        <p:spPr bwMode="auto">
          <a:xfrm>
            <a:off x="4495800" y="4572000"/>
            <a:ext cx="676275" cy="366713"/>
          </a:xfrm>
          <a:prstGeom prst="rect">
            <a:avLst/>
          </a:prstGeom>
          <a:noFill/>
          <a:ln w="9525">
            <a:noFill/>
            <a:miter lim="800000"/>
            <a:headEnd/>
            <a:tailEnd/>
          </a:ln>
        </p:spPr>
        <p:txBody>
          <a:bodyPr wrap="none" lIns="45720" rIns="45720">
            <a:prstTxWarp prst="textNoShape">
              <a:avLst/>
            </a:prstTxWarp>
            <a:spAutoFit/>
          </a:bodyPr>
          <a:lstStyle/>
          <a:p>
            <a:r>
              <a:rPr lang="en-US">
                <a:solidFill>
                  <a:srgbClr val="C00000"/>
                </a:solidFill>
              </a:rPr>
              <a:t>Pros:</a:t>
            </a:r>
          </a:p>
        </p:txBody>
      </p:sp>
      <p:sp>
        <p:nvSpPr>
          <p:cNvPr id="9234" name="Text Box 21"/>
          <p:cNvSpPr txBox="1">
            <a:spLocks noChangeArrowheads="1"/>
          </p:cNvSpPr>
          <p:nvPr/>
        </p:nvSpPr>
        <p:spPr bwMode="auto">
          <a:xfrm>
            <a:off x="5641975" y="4267200"/>
            <a:ext cx="2705869" cy="923330"/>
          </a:xfrm>
          <a:prstGeom prst="rect">
            <a:avLst/>
          </a:prstGeom>
          <a:noFill/>
          <a:ln w="9525">
            <a:noFill/>
            <a:miter lim="800000"/>
            <a:headEnd/>
            <a:tailEnd/>
          </a:ln>
        </p:spPr>
        <p:txBody>
          <a:bodyPr wrap="none" lIns="45720" rIns="45720">
            <a:prstTxWarp prst="textNoShape">
              <a:avLst/>
            </a:prstTxWarp>
            <a:spAutoFit/>
          </a:bodyPr>
          <a:lstStyle/>
          <a:p>
            <a:pPr>
              <a:buFontTx/>
              <a:buChar char="•"/>
            </a:pPr>
            <a:r>
              <a:rPr lang="en-US" dirty="0">
                <a:solidFill>
                  <a:srgbClr val="C00000"/>
                </a:solidFill>
              </a:rPr>
              <a:t> </a:t>
            </a:r>
            <a:r>
              <a:rPr lang="en-US" dirty="0" smtClean="0">
                <a:solidFill>
                  <a:srgbClr val="C00000"/>
                </a:solidFill>
              </a:rPr>
              <a:t>versatile </a:t>
            </a:r>
            <a:r>
              <a:rPr lang="en-US" dirty="0">
                <a:solidFill>
                  <a:srgbClr val="C00000"/>
                </a:solidFill>
              </a:rPr>
              <a:t>(many species)</a:t>
            </a:r>
          </a:p>
          <a:p>
            <a:pPr>
              <a:buFontTx/>
              <a:buChar char="•"/>
            </a:pPr>
            <a:r>
              <a:rPr lang="en-US" dirty="0">
                <a:solidFill>
                  <a:srgbClr val="C00000"/>
                </a:solidFill>
              </a:rPr>
              <a:t> small field of view (nadir)</a:t>
            </a:r>
          </a:p>
          <a:p>
            <a:pPr>
              <a:buFontTx/>
              <a:buChar char="•"/>
            </a:pPr>
            <a:r>
              <a:rPr lang="en-US" dirty="0">
                <a:solidFill>
                  <a:srgbClr val="C00000"/>
                </a:solidFill>
              </a:rPr>
              <a:t> vertical profiling</a:t>
            </a:r>
          </a:p>
        </p:txBody>
      </p:sp>
      <p:sp>
        <p:nvSpPr>
          <p:cNvPr id="9235" name="Text Box 22"/>
          <p:cNvSpPr txBox="1">
            <a:spLocks noChangeArrowheads="1"/>
          </p:cNvSpPr>
          <p:nvPr/>
        </p:nvSpPr>
        <p:spPr bwMode="auto">
          <a:xfrm>
            <a:off x="4572000" y="6019800"/>
            <a:ext cx="739775" cy="366713"/>
          </a:xfrm>
          <a:prstGeom prst="rect">
            <a:avLst/>
          </a:prstGeom>
          <a:noFill/>
          <a:ln w="9525">
            <a:noFill/>
            <a:miter lim="800000"/>
            <a:headEnd/>
            <a:tailEnd/>
          </a:ln>
        </p:spPr>
        <p:txBody>
          <a:bodyPr wrap="none" lIns="45720" rIns="45720">
            <a:prstTxWarp prst="textNoShape">
              <a:avLst/>
            </a:prstTxWarp>
            <a:spAutoFit/>
          </a:bodyPr>
          <a:lstStyle/>
          <a:p>
            <a:r>
              <a:rPr lang="en-US">
                <a:solidFill>
                  <a:srgbClr val="C00000"/>
                </a:solidFill>
              </a:rPr>
              <a:t>Cons:</a:t>
            </a:r>
          </a:p>
        </p:txBody>
      </p:sp>
      <p:sp>
        <p:nvSpPr>
          <p:cNvPr id="9236" name="AutoShape 23"/>
          <p:cNvSpPr>
            <a:spLocks/>
          </p:cNvSpPr>
          <p:nvPr/>
        </p:nvSpPr>
        <p:spPr bwMode="auto">
          <a:xfrm>
            <a:off x="5456238" y="5791200"/>
            <a:ext cx="258762" cy="914400"/>
          </a:xfrm>
          <a:prstGeom prst="leftBrace">
            <a:avLst>
              <a:gd name="adj1" fmla="val 83567"/>
              <a:gd name="adj2" fmla="val 50000"/>
            </a:avLst>
          </a:prstGeom>
          <a:noFill/>
          <a:ln w="28575">
            <a:solidFill>
              <a:srgbClr val="C00000"/>
            </a:solidFill>
            <a:round/>
            <a:headEnd/>
            <a:tailEnd/>
          </a:ln>
        </p:spPr>
        <p:txBody>
          <a:bodyPr lIns="45720" rIns="45720" anchor="ctr">
            <a:prstTxWarp prst="textNoShape">
              <a:avLst/>
            </a:prstTxWarp>
            <a:spAutoFit/>
          </a:bodyPr>
          <a:lstStyle/>
          <a:p>
            <a:endParaRPr lang="en-US">
              <a:solidFill>
                <a:srgbClr val="C00000"/>
              </a:solidFill>
            </a:endParaRPr>
          </a:p>
        </p:txBody>
      </p:sp>
      <p:sp>
        <p:nvSpPr>
          <p:cNvPr id="9237" name="Text Box 24"/>
          <p:cNvSpPr txBox="1">
            <a:spLocks noChangeArrowheads="1"/>
          </p:cNvSpPr>
          <p:nvPr/>
        </p:nvSpPr>
        <p:spPr bwMode="auto">
          <a:xfrm>
            <a:off x="5749925" y="5867400"/>
            <a:ext cx="3067506" cy="646331"/>
          </a:xfrm>
          <a:prstGeom prst="rect">
            <a:avLst/>
          </a:prstGeom>
          <a:noFill/>
          <a:ln w="9525">
            <a:noFill/>
            <a:miter lim="800000"/>
            <a:headEnd/>
            <a:tailEnd/>
          </a:ln>
        </p:spPr>
        <p:txBody>
          <a:bodyPr wrap="none" lIns="45720" rIns="45720">
            <a:prstTxWarp prst="textNoShape">
              <a:avLst/>
            </a:prstTxWarp>
            <a:spAutoFit/>
          </a:bodyPr>
          <a:lstStyle/>
          <a:p>
            <a:pPr>
              <a:buFontTx/>
              <a:buChar char="•"/>
            </a:pPr>
            <a:r>
              <a:rPr lang="en-US" dirty="0">
                <a:solidFill>
                  <a:srgbClr val="C00000"/>
                </a:solidFill>
              </a:rPr>
              <a:t> low S/N in lower troposphere</a:t>
            </a:r>
          </a:p>
          <a:p>
            <a:pPr>
              <a:buFontTx/>
              <a:buChar char="•"/>
            </a:pPr>
            <a:r>
              <a:rPr lang="en-US" dirty="0" smtClean="0">
                <a:solidFill>
                  <a:srgbClr val="C00000"/>
                </a:solidFill>
              </a:rPr>
              <a:t> H</a:t>
            </a:r>
            <a:r>
              <a:rPr lang="en-US" baseline="-25000" dirty="0" smtClean="0">
                <a:solidFill>
                  <a:srgbClr val="C00000"/>
                </a:solidFill>
              </a:rPr>
              <a:t>2</a:t>
            </a:r>
            <a:r>
              <a:rPr lang="en-US" dirty="0" smtClean="0">
                <a:solidFill>
                  <a:srgbClr val="C00000"/>
                </a:solidFill>
              </a:rPr>
              <a:t>O and other </a:t>
            </a:r>
            <a:r>
              <a:rPr lang="en-US" dirty="0">
                <a:solidFill>
                  <a:srgbClr val="C00000"/>
                </a:solidFill>
              </a:rPr>
              <a:t>interferences</a:t>
            </a:r>
          </a:p>
        </p:txBody>
      </p:sp>
      <p:sp>
        <p:nvSpPr>
          <p:cNvPr id="9238" name="AutoShape 23"/>
          <p:cNvSpPr>
            <a:spLocks/>
          </p:cNvSpPr>
          <p:nvPr/>
        </p:nvSpPr>
        <p:spPr bwMode="auto">
          <a:xfrm>
            <a:off x="5410200" y="4343400"/>
            <a:ext cx="258763" cy="914400"/>
          </a:xfrm>
          <a:prstGeom prst="leftBrace">
            <a:avLst>
              <a:gd name="adj1" fmla="val 83566"/>
              <a:gd name="adj2" fmla="val 50000"/>
            </a:avLst>
          </a:prstGeom>
          <a:noFill/>
          <a:ln w="28575">
            <a:solidFill>
              <a:srgbClr val="C00000"/>
            </a:solidFill>
            <a:round/>
            <a:headEnd/>
            <a:tailEnd/>
          </a:ln>
        </p:spPr>
        <p:txBody>
          <a:bodyPr lIns="45720" rIns="45720" anchor="ctr">
            <a:prstTxWarp prst="textNoShape">
              <a:avLst/>
            </a:prstTxWarp>
            <a:spAutoFit/>
          </a:bodyPr>
          <a:lstStyle/>
          <a:p>
            <a:endParaRPr lang="en-US">
              <a:solidFill>
                <a:srgbClr val="C00000"/>
              </a:solidFill>
            </a:endParaRPr>
          </a:p>
        </p:txBody>
      </p:sp>
      <p:pic>
        <p:nvPicPr>
          <p:cNvPr id="9239" name="Picture 6"/>
          <p:cNvPicPr>
            <a:picLocks noChangeAspect="1" noChangeArrowheads="1"/>
          </p:cNvPicPr>
          <p:nvPr/>
        </p:nvPicPr>
        <p:blipFill>
          <a:blip r:embed="rId2"/>
          <a:srcRect/>
          <a:stretch>
            <a:fillRect/>
          </a:stretch>
        </p:blipFill>
        <p:spPr bwMode="auto">
          <a:xfrm>
            <a:off x="1676400" y="1981200"/>
            <a:ext cx="769938" cy="801688"/>
          </a:xfrm>
          <a:prstGeom prst="rect">
            <a:avLst/>
          </a:prstGeom>
          <a:noFill/>
          <a:ln w="9525">
            <a:noFill/>
            <a:miter lim="800000"/>
            <a:headEnd/>
            <a:tailEnd/>
          </a:ln>
        </p:spPr>
      </p:pic>
      <p:pic>
        <p:nvPicPr>
          <p:cNvPr id="9240" name="Picture 6"/>
          <p:cNvPicPr>
            <a:picLocks noChangeAspect="1" noChangeArrowheads="1"/>
          </p:cNvPicPr>
          <p:nvPr/>
        </p:nvPicPr>
        <p:blipFill>
          <a:blip r:embed="rId2"/>
          <a:srcRect/>
          <a:stretch>
            <a:fillRect/>
          </a:stretch>
        </p:blipFill>
        <p:spPr bwMode="auto">
          <a:xfrm>
            <a:off x="3886200" y="3581400"/>
            <a:ext cx="769938" cy="801688"/>
          </a:xfrm>
          <a:prstGeom prst="rect">
            <a:avLst/>
          </a:prstGeom>
          <a:noFill/>
          <a:ln w="9525">
            <a:noFill/>
            <a:miter lim="800000"/>
            <a:headEnd/>
            <a:tailEnd/>
          </a:ln>
        </p:spPr>
      </p:pic>
      <p:sp>
        <p:nvSpPr>
          <p:cNvPr id="25" name="TextBox 24"/>
          <p:cNvSpPr txBox="1"/>
          <p:nvPr/>
        </p:nvSpPr>
        <p:spPr>
          <a:xfrm>
            <a:off x="292909" y="6508750"/>
            <a:ext cx="2576935" cy="307777"/>
          </a:xfrm>
          <a:prstGeom prst="rect">
            <a:avLst/>
          </a:prstGeom>
          <a:noFill/>
        </p:spPr>
        <p:txBody>
          <a:bodyPr wrap="none" rtlCol="0">
            <a:spAutoFit/>
          </a:bodyPr>
          <a:lstStyle/>
          <a:p>
            <a:r>
              <a:rPr lang="en-US" sz="1400" dirty="0" smtClean="0"/>
              <a:t>http://</a:t>
            </a:r>
            <a:r>
              <a:rPr lang="en-US" sz="1400" dirty="0" err="1" smtClean="0"/>
              <a:t>www.atmos.colostate.edu</a:t>
            </a:r>
            <a:endParaRPr lang="en-US" sz="1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76200" y="0"/>
            <a:ext cx="9144000" cy="914400"/>
          </a:xfrm>
        </p:spPr>
        <p:txBody>
          <a:bodyPr>
            <a:normAutofit/>
          </a:bodyPr>
          <a:lstStyle/>
          <a:p>
            <a:pPr eaLnBrk="1" hangingPunct="1"/>
            <a:r>
              <a:rPr lang="en-US" sz="3556" b="1" dirty="0" smtClean="0">
                <a:solidFill>
                  <a:srgbClr val="3366FF"/>
                </a:solidFill>
                <a:latin typeface="Big Caslon Medium" charset="0"/>
                <a:ea typeface="Big Caslon Medium" charset="0"/>
                <a:cs typeface="Big Caslon Medium" charset="0"/>
              </a:rPr>
              <a:t>Solar Backscatter Measurements</a:t>
            </a:r>
            <a:r>
              <a:rPr lang="en-US" dirty="0" smtClean="0">
                <a:latin typeface="Big Caslon Medium" charset="0"/>
                <a:ea typeface="Big Caslon Medium" charset="0"/>
                <a:cs typeface="Big Caslon Medium" charset="0"/>
              </a:rPr>
              <a:t> </a:t>
            </a:r>
            <a:endParaRPr lang="en-US" dirty="0">
              <a:latin typeface="Big Caslon Medium" charset="0"/>
              <a:ea typeface="Big Caslon Medium" charset="0"/>
              <a:cs typeface="Big Caslon Medium" charset="0"/>
            </a:endParaRPr>
          </a:p>
        </p:txBody>
      </p:sp>
      <p:sp>
        <p:nvSpPr>
          <p:cNvPr id="732172" name="Rectangle 12"/>
          <p:cNvSpPr>
            <a:spLocks noChangeArrowheads="1"/>
          </p:cNvSpPr>
          <p:nvPr/>
        </p:nvSpPr>
        <p:spPr bwMode="auto">
          <a:xfrm>
            <a:off x="304800" y="3290887"/>
            <a:ext cx="3810000" cy="2133600"/>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p:spPr>
        <p:txBody>
          <a:bodyPr wrap="none" anchor="ctr"/>
          <a:lstStyle/>
          <a:p>
            <a:pPr algn="ctr">
              <a:defRPr/>
            </a:pPr>
            <a:endParaRPr lang="en-US"/>
          </a:p>
        </p:txBody>
      </p:sp>
      <p:grpSp>
        <p:nvGrpSpPr>
          <p:cNvPr id="2" name="Group 13"/>
          <p:cNvGrpSpPr>
            <a:grpSpLocks/>
          </p:cNvGrpSpPr>
          <p:nvPr/>
        </p:nvGrpSpPr>
        <p:grpSpPr bwMode="auto">
          <a:xfrm>
            <a:off x="304800" y="1143000"/>
            <a:ext cx="1143000" cy="914400"/>
            <a:chOff x="912" y="912"/>
            <a:chExt cx="720" cy="576"/>
          </a:xfrm>
        </p:grpSpPr>
        <p:sp>
          <p:nvSpPr>
            <p:cNvPr id="3108" name="Oval 14"/>
            <p:cNvSpPr>
              <a:spLocks noChangeArrowheads="1"/>
            </p:cNvSpPr>
            <p:nvPr/>
          </p:nvSpPr>
          <p:spPr bwMode="auto">
            <a:xfrm>
              <a:off x="1104" y="1056"/>
              <a:ext cx="336" cy="336"/>
            </a:xfrm>
            <a:prstGeom prst="ellipse">
              <a:avLst/>
            </a:prstGeom>
            <a:solidFill>
              <a:srgbClr val="FFFF00"/>
            </a:solidFill>
            <a:ln w="9525">
              <a:solidFill>
                <a:schemeClr val="tx1"/>
              </a:solidFill>
              <a:round/>
              <a:headEnd/>
              <a:tailEnd/>
            </a:ln>
          </p:spPr>
          <p:txBody>
            <a:bodyPr wrap="none" anchor="ctr">
              <a:prstTxWarp prst="textNoShape">
                <a:avLst/>
              </a:prstTxWarp>
            </a:bodyPr>
            <a:lstStyle/>
            <a:p>
              <a:endParaRPr lang="en-US"/>
            </a:p>
          </p:txBody>
        </p:sp>
        <p:sp>
          <p:nvSpPr>
            <p:cNvPr id="3109" name="Line 15"/>
            <p:cNvSpPr>
              <a:spLocks noChangeShapeType="1"/>
            </p:cNvSpPr>
            <p:nvPr/>
          </p:nvSpPr>
          <p:spPr bwMode="auto">
            <a:xfrm flipV="1">
              <a:off x="1440" y="1056"/>
              <a:ext cx="144" cy="48"/>
            </a:xfrm>
            <a:prstGeom prst="line">
              <a:avLst/>
            </a:prstGeom>
            <a:noFill/>
            <a:ln w="38100">
              <a:solidFill>
                <a:srgbClr val="FFFF00"/>
              </a:solidFill>
              <a:round/>
              <a:headEnd/>
              <a:tailEnd/>
            </a:ln>
          </p:spPr>
          <p:txBody>
            <a:bodyPr>
              <a:prstTxWarp prst="textNoShape">
                <a:avLst/>
              </a:prstTxWarp>
            </a:bodyPr>
            <a:lstStyle/>
            <a:p>
              <a:endParaRPr lang="en-US"/>
            </a:p>
          </p:txBody>
        </p:sp>
        <p:sp>
          <p:nvSpPr>
            <p:cNvPr id="3110" name="Line 16"/>
            <p:cNvSpPr>
              <a:spLocks noChangeShapeType="1"/>
            </p:cNvSpPr>
            <p:nvPr/>
          </p:nvSpPr>
          <p:spPr bwMode="auto">
            <a:xfrm rot="1516664" flipV="1">
              <a:off x="1488" y="1248"/>
              <a:ext cx="144" cy="48"/>
            </a:xfrm>
            <a:prstGeom prst="line">
              <a:avLst/>
            </a:prstGeom>
            <a:noFill/>
            <a:ln w="38100">
              <a:solidFill>
                <a:srgbClr val="FFFF00"/>
              </a:solidFill>
              <a:round/>
              <a:headEnd/>
              <a:tailEnd/>
            </a:ln>
          </p:spPr>
          <p:txBody>
            <a:bodyPr>
              <a:prstTxWarp prst="textNoShape">
                <a:avLst/>
              </a:prstTxWarp>
            </a:bodyPr>
            <a:lstStyle/>
            <a:p>
              <a:endParaRPr lang="en-US"/>
            </a:p>
          </p:txBody>
        </p:sp>
        <p:sp>
          <p:nvSpPr>
            <p:cNvPr id="3111" name="Line 17"/>
            <p:cNvSpPr>
              <a:spLocks noChangeShapeType="1"/>
            </p:cNvSpPr>
            <p:nvPr/>
          </p:nvSpPr>
          <p:spPr bwMode="auto">
            <a:xfrm flipV="1">
              <a:off x="912" y="1248"/>
              <a:ext cx="144" cy="48"/>
            </a:xfrm>
            <a:prstGeom prst="line">
              <a:avLst/>
            </a:prstGeom>
            <a:noFill/>
            <a:ln w="38100">
              <a:solidFill>
                <a:srgbClr val="FFFF00"/>
              </a:solidFill>
              <a:round/>
              <a:headEnd/>
              <a:tailEnd/>
            </a:ln>
          </p:spPr>
          <p:txBody>
            <a:bodyPr>
              <a:prstTxWarp prst="textNoShape">
                <a:avLst/>
              </a:prstTxWarp>
            </a:bodyPr>
            <a:lstStyle/>
            <a:p>
              <a:endParaRPr lang="en-US"/>
            </a:p>
          </p:txBody>
        </p:sp>
        <p:sp>
          <p:nvSpPr>
            <p:cNvPr id="3112" name="Line 18"/>
            <p:cNvSpPr>
              <a:spLocks noChangeShapeType="1"/>
            </p:cNvSpPr>
            <p:nvPr/>
          </p:nvSpPr>
          <p:spPr bwMode="auto">
            <a:xfrm rot="19365003" flipV="1">
              <a:off x="1056" y="1440"/>
              <a:ext cx="144" cy="48"/>
            </a:xfrm>
            <a:prstGeom prst="line">
              <a:avLst/>
            </a:prstGeom>
            <a:noFill/>
            <a:ln w="38100">
              <a:solidFill>
                <a:srgbClr val="FFFF00"/>
              </a:solidFill>
              <a:round/>
              <a:headEnd/>
              <a:tailEnd/>
            </a:ln>
          </p:spPr>
          <p:txBody>
            <a:bodyPr>
              <a:prstTxWarp prst="textNoShape">
                <a:avLst/>
              </a:prstTxWarp>
            </a:bodyPr>
            <a:lstStyle/>
            <a:p>
              <a:endParaRPr lang="en-US"/>
            </a:p>
          </p:txBody>
        </p:sp>
        <p:sp>
          <p:nvSpPr>
            <p:cNvPr id="3113" name="Line 19"/>
            <p:cNvSpPr>
              <a:spLocks noChangeShapeType="1"/>
            </p:cNvSpPr>
            <p:nvPr/>
          </p:nvSpPr>
          <p:spPr bwMode="auto">
            <a:xfrm rot="2980423" flipV="1">
              <a:off x="960" y="1008"/>
              <a:ext cx="144" cy="48"/>
            </a:xfrm>
            <a:prstGeom prst="line">
              <a:avLst/>
            </a:prstGeom>
            <a:noFill/>
            <a:ln w="38100">
              <a:solidFill>
                <a:srgbClr val="FFFF00"/>
              </a:solidFill>
              <a:round/>
              <a:headEnd/>
              <a:tailEnd/>
            </a:ln>
          </p:spPr>
          <p:txBody>
            <a:bodyPr>
              <a:prstTxWarp prst="textNoShape">
                <a:avLst/>
              </a:prstTxWarp>
            </a:bodyPr>
            <a:lstStyle/>
            <a:p>
              <a:endParaRPr lang="en-US"/>
            </a:p>
          </p:txBody>
        </p:sp>
        <p:sp>
          <p:nvSpPr>
            <p:cNvPr id="3114" name="Line 20"/>
            <p:cNvSpPr>
              <a:spLocks noChangeShapeType="1"/>
            </p:cNvSpPr>
            <p:nvPr/>
          </p:nvSpPr>
          <p:spPr bwMode="auto">
            <a:xfrm rot="3482738" flipV="1">
              <a:off x="1392" y="1392"/>
              <a:ext cx="144" cy="48"/>
            </a:xfrm>
            <a:prstGeom prst="line">
              <a:avLst/>
            </a:prstGeom>
            <a:noFill/>
            <a:ln w="38100">
              <a:solidFill>
                <a:srgbClr val="FFFF00"/>
              </a:solidFill>
              <a:round/>
              <a:headEnd/>
              <a:tailEnd/>
            </a:ln>
          </p:spPr>
          <p:txBody>
            <a:bodyPr>
              <a:prstTxWarp prst="textNoShape">
                <a:avLst/>
              </a:prstTxWarp>
            </a:bodyPr>
            <a:lstStyle/>
            <a:p>
              <a:endParaRPr lang="en-US"/>
            </a:p>
          </p:txBody>
        </p:sp>
        <p:sp>
          <p:nvSpPr>
            <p:cNvPr id="3115" name="Line 21"/>
            <p:cNvSpPr>
              <a:spLocks noChangeShapeType="1"/>
            </p:cNvSpPr>
            <p:nvPr/>
          </p:nvSpPr>
          <p:spPr bwMode="auto">
            <a:xfrm rot="19365003" flipV="1">
              <a:off x="1296" y="912"/>
              <a:ext cx="144" cy="48"/>
            </a:xfrm>
            <a:prstGeom prst="line">
              <a:avLst/>
            </a:prstGeom>
            <a:noFill/>
            <a:ln w="38100">
              <a:solidFill>
                <a:srgbClr val="FFFF00"/>
              </a:solidFill>
              <a:round/>
              <a:headEnd/>
              <a:tailEnd/>
            </a:ln>
          </p:spPr>
          <p:txBody>
            <a:bodyPr>
              <a:prstTxWarp prst="textNoShape">
                <a:avLst/>
              </a:prstTxWarp>
            </a:bodyPr>
            <a:lstStyle/>
            <a:p>
              <a:endParaRPr lang="en-US"/>
            </a:p>
          </p:txBody>
        </p:sp>
      </p:grpSp>
      <p:sp>
        <p:nvSpPr>
          <p:cNvPr id="3085" name="Line 23"/>
          <p:cNvSpPr>
            <a:spLocks noChangeShapeType="1"/>
          </p:cNvSpPr>
          <p:nvPr/>
        </p:nvSpPr>
        <p:spPr bwMode="auto">
          <a:xfrm>
            <a:off x="304800" y="5410200"/>
            <a:ext cx="3810000" cy="0"/>
          </a:xfrm>
          <a:prstGeom prst="line">
            <a:avLst/>
          </a:prstGeom>
          <a:noFill/>
          <a:ln w="76200">
            <a:solidFill>
              <a:schemeClr val="tx1"/>
            </a:solidFill>
            <a:round/>
            <a:headEnd/>
            <a:tailEnd/>
          </a:ln>
        </p:spPr>
        <p:txBody>
          <a:bodyPr>
            <a:prstTxWarp prst="textNoShape">
              <a:avLst/>
            </a:prstTxWarp>
          </a:bodyPr>
          <a:lstStyle/>
          <a:p>
            <a:endParaRPr lang="en-US"/>
          </a:p>
        </p:txBody>
      </p:sp>
      <p:sp>
        <p:nvSpPr>
          <p:cNvPr id="3086" name="Freeform 25"/>
          <p:cNvSpPr>
            <a:spLocks/>
          </p:cNvSpPr>
          <p:nvPr/>
        </p:nvSpPr>
        <p:spPr bwMode="auto">
          <a:xfrm>
            <a:off x="1219200" y="2133600"/>
            <a:ext cx="1828800" cy="3200400"/>
          </a:xfrm>
          <a:custGeom>
            <a:avLst/>
            <a:gdLst>
              <a:gd name="T0" fmla="*/ 0 w 1152"/>
              <a:gd name="T1" fmla="*/ 2147483647 h 2016"/>
              <a:gd name="T2" fmla="*/ 2147483647 w 1152"/>
              <a:gd name="T3" fmla="*/ 2147483647 h 2016"/>
              <a:gd name="T4" fmla="*/ 2147483647 w 1152"/>
              <a:gd name="T5" fmla="*/ 0 h 2016"/>
              <a:gd name="T6" fmla="*/ 0 60000 65536"/>
              <a:gd name="T7" fmla="*/ 0 60000 65536"/>
              <a:gd name="T8" fmla="*/ 0 60000 65536"/>
              <a:gd name="T9" fmla="*/ 0 w 1152"/>
              <a:gd name="T10" fmla="*/ 0 h 2016"/>
              <a:gd name="T11" fmla="*/ 1152 w 1152"/>
              <a:gd name="T12" fmla="*/ 2016 h 2016"/>
            </a:gdLst>
            <a:ahLst/>
            <a:cxnLst>
              <a:cxn ang="T6">
                <a:pos x="T0" y="T1"/>
              </a:cxn>
              <a:cxn ang="T7">
                <a:pos x="T2" y="T3"/>
              </a:cxn>
              <a:cxn ang="T8">
                <a:pos x="T4" y="T5"/>
              </a:cxn>
            </a:cxnLst>
            <a:rect l="T9" t="T10" r="T11" b="T12"/>
            <a:pathLst>
              <a:path w="1152" h="2016">
                <a:moveTo>
                  <a:pt x="0" y="96"/>
                </a:moveTo>
                <a:lnTo>
                  <a:pt x="1152" y="2016"/>
                </a:lnTo>
                <a:lnTo>
                  <a:pt x="1152" y="0"/>
                </a:lnTo>
              </a:path>
            </a:pathLst>
          </a:custGeom>
          <a:noFill/>
          <a:ln w="38100">
            <a:solidFill>
              <a:srgbClr val="FFFF00"/>
            </a:solidFill>
            <a:round/>
            <a:headEnd/>
            <a:tailEnd type="triangle" w="med" len="med"/>
          </a:ln>
        </p:spPr>
        <p:txBody>
          <a:bodyPr>
            <a:prstTxWarp prst="textNoShape">
              <a:avLst/>
            </a:prstTxWarp>
          </a:bodyPr>
          <a:lstStyle/>
          <a:p>
            <a:endParaRPr lang="en-US"/>
          </a:p>
        </p:txBody>
      </p:sp>
      <p:sp>
        <p:nvSpPr>
          <p:cNvPr id="3087" name="Freeform 26"/>
          <p:cNvSpPr>
            <a:spLocks/>
          </p:cNvSpPr>
          <p:nvPr/>
        </p:nvSpPr>
        <p:spPr bwMode="auto">
          <a:xfrm>
            <a:off x="1447800" y="2057400"/>
            <a:ext cx="1371600" cy="2362200"/>
          </a:xfrm>
          <a:custGeom>
            <a:avLst/>
            <a:gdLst>
              <a:gd name="T0" fmla="*/ 0 w 864"/>
              <a:gd name="T1" fmla="*/ 0 h 1440"/>
              <a:gd name="T2" fmla="*/ 2147483647 w 864"/>
              <a:gd name="T3" fmla="*/ 2147483647 h 1440"/>
              <a:gd name="T4" fmla="*/ 2147483647 w 864"/>
              <a:gd name="T5" fmla="*/ 2147483647 h 1440"/>
              <a:gd name="T6" fmla="*/ 0 60000 65536"/>
              <a:gd name="T7" fmla="*/ 0 60000 65536"/>
              <a:gd name="T8" fmla="*/ 0 60000 65536"/>
              <a:gd name="T9" fmla="*/ 0 w 864"/>
              <a:gd name="T10" fmla="*/ 0 h 1440"/>
              <a:gd name="T11" fmla="*/ 864 w 864"/>
              <a:gd name="T12" fmla="*/ 1440 h 1440"/>
            </a:gdLst>
            <a:ahLst/>
            <a:cxnLst>
              <a:cxn ang="T6">
                <a:pos x="T0" y="T1"/>
              </a:cxn>
              <a:cxn ang="T7">
                <a:pos x="T2" y="T3"/>
              </a:cxn>
              <a:cxn ang="T8">
                <a:pos x="T4" y="T5"/>
              </a:cxn>
            </a:cxnLst>
            <a:rect l="T9" t="T10" r="T11" b="T12"/>
            <a:pathLst>
              <a:path w="864" h="1440">
                <a:moveTo>
                  <a:pt x="0" y="0"/>
                </a:moveTo>
                <a:lnTo>
                  <a:pt x="864" y="1440"/>
                </a:lnTo>
                <a:lnTo>
                  <a:pt x="864" y="48"/>
                </a:lnTo>
              </a:path>
            </a:pathLst>
          </a:custGeom>
          <a:noFill/>
          <a:ln w="38100">
            <a:solidFill>
              <a:srgbClr val="FFFF00"/>
            </a:solidFill>
            <a:round/>
            <a:headEnd/>
            <a:tailEnd type="triangle" w="med" len="med"/>
          </a:ln>
        </p:spPr>
        <p:txBody>
          <a:bodyPr>
            <a:prstTxWarp prst="textNoShape">
              <a:avLst/>
            </a:prstTxWarp>
          </a:bodyPr>
          <a:lstStyle/>
          <a:p>
            <a:endParaRPr lang="en-US"/>
          </a:p>
        </p:txBody>
      </p:sp>
      <p:sp>
        <p:nvSpPr>
          <p:cNvPr id="3088" name="Text Box 27"/>
          <p:cNvSpPr txBox="1">
            <a:spLocks noChangeArrowheads="1"/>
          </p:cNvSpPr>
          <p:nvPr/>
        </p:nvSpPr>
        <p:spPr bwMode="auto">
          <a:xfrm>
            <a:off x="310125" y="4418012"/>
            <a:ext cx="2286000" cy="915988"/>
          </a:xfrm>
          <a:prstGeom prst="rect">
            <a:avLst/>
          </a:prstGeom>
          <a:noFill/>
          <a:ln w="9525">
            <a:noFill/>
            <a:miter lim="800000"/>
            <a:headEnd/>
            <a:tailEnd/>
          </a:ln>
        </p:spPr>
        <p:txBody>
          <a:bodyPr>
            <a:prstTxWarp prst="textNoShape">
              <a:avLst/>
            </a:prstTxWarp>
            <a:spAutoFit/>
          </a:bodyPr>
          <a:lstStyle/>
          <a:p>
            <a:r>
              <a:rPr lang="en-US" dirty="0">
                <a:solidFill>
                  <a:schemeClr val="bg1"/>
                </a:solidFill>
              </a:rPr>
              <a:t>Scattering by </a:t>
            </a:r>
          </a:p>
          <a:p>
            <a:r>
              <a:rPr lang="en-US" dirty="0">
                <a:solidFill>
                  <a:schemeClr val="bg1"/>
                </a:solidFill>
              </a:rPr>
              <a:t>Earth surface </a:t>
            </a:r>
          </a:p>
          <a:p>
            <a:r>
              <a:rPr lang="en-US" dirty="0">
                <a:solidFill>
                  <a:schemeClr val="bg1"/>
                </a:solidFill>
              </a:rPr>
              <a:t>and by atmosphere</a:t>
            </a:r>
          </a:p>
        </p:txBody>
      </p:sp>
      <p:sp>
        <p:nvSpPr>
          <p:cNvPr id="3089" name="Text Box 28"/>
          <p:cNvSpPr txBox="1">
            <a:spLocks noChangeArrowheads="1"/>
          </p:cNvSpPr>
          <p:nvPr/>
        </p:nvSpPr>
        <p:spPr bwMode="auto">
          <a:xfrm>
            <a:off x="60325" y="3389313"/>
            <a:ext cx="184150" cy="366712"/>
          </a:xfrm>
          <a:prstGeom prst="rect">
            <a:avLst/>
          </a:prstGeom>
          <a:noFill/>
          <a:ln w="9525">
            <a:noFill/>
            <a:miter lim="800000"/>
            <a:headEnd/>
            <a:tailEnd/>
          </a:ln>
        </p:spPr>
        <p:txBody>
          <a:bodyPr wrap="none">
            <a:prstTxWarp prst="textNoShape">
              <a:avLst/>
            </a:prstTxWarp>
            <a:spAutoFit/>
          </a:bodyPr>
          <a:lstStyle/>
          <a:p>
            <a:endParaRPr lang="en-US"/>
          </a:p>
        </p:txBody>
      </p:sp>
      <p:graphicFrame>
        <p:nvGraphicFramePr>
          <p:cNvPr id="3074" name="Object 32"/>
          <p:cNvGraphicFramePr>
            <a:graphicFrameLocks noChangeAspect="1"/>
          </p:cNvGraphicFramePr>
          <p:nvPr/>
        </p:nvGraphicFramePr>
        <p:xfrm>
          <a:off x="4329113" y="2559050"/>
          <a:ext cx="114300" cy="215900"/>
        </p:xfrm>
        <a:graphic>
          <a:graphicData uri="http://schemas.openxmlformats.org/presentationml/2006/ole">
            <mc:AlternateContent xmlns:mc="http://schemas.openxmlformats.org/markup-compatibility/2006">
              <mc:Choice xmlns:v="urn:schemas-microsoft-com:vml" Requires="v">
                <p:oleObj spid="_x0000_s24589" name="Equation" r:id="rId4" imgW="114120" imgH="215640" progId="Equation.3">
                  <p:embed/>
                </p:oleObj>
              </mc:Choice>
              <mc:Fallback>
                <p:oleObj name="Equation" r:id="rId4" imgW="114120" imgH="215640" progId="Equation.3">
                  <p:embed/>
                  <p:pic>
                    <p:nvPicPr>
                      <p:cNvPr id="0" name="Object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9113" y="2559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90" name="Text Box 34"/>
          <p:cNvSpPr txBox="1">
            <a:spLocks noChangeArrowheads="1"/>
          </p:cNvSpPr>
          <p:nvPr/>
        </p:nvSpPr>
        <p:spPr bwMode="auto">
          <a:xfrm>
            <a:off x="1731591" y="762625"/>
            <a:ext cx="6078844" cy="338554"/>
          </a:xfrm>
          <a:prstGeom prst="rect">
            <a:avLst/>
          </a:prstGeom>
          <a:noFill/>
          <a:ln w="9525">
            <a:noFill/>
            <a:miter lim="800000"/>
            <a:headEnd/>
            <a:tailEnd/>
          </a:ln>
        </p:spPr>
        <p:txBody>
          <a:bodyPr wrap="none">
            <a:prstTxWarp prst="textNoShape">
              <a:avLst/>
            </a:prstTxWarp>
            <a:spAutoFit/>
          </a:bodyPr>
          <a:lstStyle/>
          <a:p>
            <a:r>
              <a:rPr lang="en-US" sz="1600" dirty="0">
                <a:latin typeface="Times New Roman" charset="0"/>
                <a:ea typeface="Times New Roman" charset="0"/>
                <a:cs typeface="Times New Roman" charset="0"/>
              </a:rPr>
              <a:t>Examples: TOMS, GOME, SCIAMACHY, MODIS,</a:t>
            </a:r>
            <a:r>
              <a:rPr lang="en-US" sz="1600" dirty="0" smtClean="0">
                <a:latin typeface="Times New Roman" charset="0"/>
                <a:ea typeface="Times New Roman" charset="0"/>
                <a:cs typeface="Times New Roman" charset="0"/>
              </a:rPr>
              <a:t> MISR</a:t>
            </a:r>
            <a:r>
              <a:rPr lang="en-US" sz="1600" dirty="0">
                <a:latin typeface="Times New Roman" charset="0"/>
                <a:ea typeface="Times New Roman" charset="0"/>
                <a:cs typeface="Times New Roman" charset="0"/>
              </a:rPr>
              <a:t>, OMI, OCO</a:t>
            </a:r>
          </a:p>
        </p:txBody>
      </p:sp>
      <p:sp>
        <p:nvSpPr>
          <p:cNvPr id="3091" name="Text Box 37"/>
          <p:cNvSpPr txBox="1">
            <a:spLocks noChangeArrowheads="1"/>
          </p:cNvSpPr>
          <p:nvPr/>
        </p:nvSpPr>
        <p:spPr bwMode="auto">
          <a:xfrm>
            <a:off x="4776787" y="3984625"/>
            <a:ext cx="676275" cy="366713"/>
          </a:xfrm>
          <a:prstGeom prst="rect">
            <a:avLst/>
          </a:prstGeom>
          <a:noFill/>
          <a:ln w="9525">
            <a:noFill/>
            <a:miter lim="800000"/>
            <a:headEnd/>
            <a:tailEnd/>
          </a:ln>
        </p:spPr>
        <p:txBody>
          <a:bodyPr wrap="none" lIns="45720" rIns="45720">
            <a:prstTxWarp prst="textNoShape">
              <a:avLst/>
            </a:prstTxWarp>
            <a:spAutoFit/>
          </a:bodyPr>
          <a:lstStyle/>
          <a:p>
            <a:r>
              <a:rPr lang="en-US" dirty="0">
                <a:solidFill>
                  <a:srgbClr val="C00000"/>
                </a:solidFill>
              </a:rPr>
              <a:t>Pros:</a:t>
            </a:r>
          </a:p>
        </p:txBody>
      </p:sp>
      <p:sp>
        <p:nvSpPr>
          <p:cNvPr id="3092" name="AutoShape 38"/>
          <p:cNvSpPr>
            <a:spLocks/>
          </p:cNvSpPr>
          <p:nvPr/>
        </p:nvSpPr>
        <p:spPr bwMode="auto">
          <a:xfrm>
            <a:off x="762000" y="6110288"/>
            <a:ext cx="258763" cy="428625"/>
          </a:xfrm>
          <a:prstGeom prst="leftBrace">
            <a:avLst>
              <a:gd name="adj1" fmla="val 83290"/>
              <a:gd name="adj2" fmla="val 50000"/>
            </a:avLst>
          </a:prstGeom>
          <a:noFill/>
          <a:ln w="28575">
            <a:solidFill>
              <a:schemeClr val="bg1"/>
            </a:solidFill>
            <a:round/>
            <a:headEnd/>
            <a:tailEnd/>
          </a:ln>
        </p:spPr>
        <p:txBody>
          <a:bodyPr wrap="none" lIns="45720" rIns="45720" anchor="ctr">
            <a:prstTxWarp prst="textNoShape">
              <a:avLst/>
            </a:prstTxWarp>
            <a:spAutoFit/>
          </a:bodyPr>
          <a:lstStyle/>
          <a:p>
            <a:endParaRPr lang="en-US">
              <a:solidFill>
                <a:srgbClr val="C00000"/>
              </a:solidFill>
            </a:endParaRPr>
          </a:p>
        </p:txBody>
      </p:sp>
      <p:sp>
        <p:nvSpPr>
          <p:cNvPr id="3093" name="Text Box 39"/>
          <p:cNvSpPr txBox="1">
            <a:spLocks noChangeArrowheads="1"/>
          </p:cNvSpPr>
          <p:nvPr/>
        </p:nvSpPr>
        <p:spPr bwMode="auto">
          <a:xfrm>
            <a:off x="5581650" y="3832225"/>
            <a:ext cx="3690937" cy="641350"/>
          </a:xfrm>
          <a:prstGeom prst="rect">
            <a:avLst/>
          </a:prstGeom>
          <a:noFill/>
          <a:ln w="9525">
            <a:noFill/>
            <a:miter lim="800000"/>
            <a:headEnd/>
            <a:tailEnd/>
          </a:ln>
        </p:spPr>
        <p:txBody>
          <a:bodyPr wrap="none" lIns="45720" rIns="45720">
            <a:prstTxWarp prst="textNoShape">
              <a:avLst/>
            </a:prstTxWarp>
            <a:spAutoFit/>
          </a:bodyPr>
          <a:lstStyle/>
          <a:p>
            <a:pPr>
              <a:buFontTx/>
              <a:buChar char="•"/>
            </a:pPr>
            <a:r>
              <a:rPr lang="en-US" dirty="0">
                <a:solidFill>
                  <a:srgbClr val="C00000"/>
                </a:solidFill>
              </a:rPr>
              <a:t> sensitivity to lower troposphere</a:t>
            </a:r>
          </a:p>
          <a:p>
            <a:pPr>
              <a:buFontTx/>
              <a:buChar char="•"/>
            </a:pPr>
            <a:r>
              <a:rPr lang="en-US" dirty="0">
                <a:solidFill>
                  <a:srgbClr val="C00000"/>
                </a:solidFill>
              </a:rPr>
              <a:t> small field of view (nadir)</a:t>
            </a:r>
          </a:p>
        </p:txBody>
      </p:sp>
      <p:sp>
        <p:nvSpPr>
          <p:cNvPr id="3094" name="Text Box 40"/>
          <p:cNvSpPr txBox="1">
            <a:spLocks noChangeArrowheads="1"/>
          </p:cNvSpPr>
          <p:nvPr/>
        </p:nvSpPr>
        <p:spPr bwMode="auto">
          <a:xfrm>
            <a:off x="4776787" y="5424487"/>
            <a:ext cx="739775" cy="366713"/>
          </a:xfrm>
          <a:prstGeom prst="rect">
            <a:avLst/>
          </a:prstGeom>
          <a:noFill/>
          <a:ln w="9525">
            <a:noFill/>
            <a:miter lim="800000"/>
            <a:headEnd/>
            <a:tailEnd/>
          </a:ln>
        </p:spPr>
        <p:txBody>
          <a:bodyPr wrap="none" lIns="45720" rIns="45720">
            <a:prstTxWarp prst="textNoShape">
              <a:avLst/>
            </a:prstTxWarp>
            <a:spAutoFit/>
          </a:bodyPr>
          <a:lstStyle/>
          <a:p>
            <a:r>
              <a:rPr lang="en-US" dirty="0">
                <a:solidFill>
                  <a:srgbClr val="C00000"/>
                </a:solidFill>
              </a:rPr>
              <a:t>Cons:</a:t>
            </a:r>
          </a:p>
        </p:txBody>
      </p:sp>
      <p:sp>
        <p:nvSpPr>
          <p:cNvPr id="3095" name="AutoShape 41"/>
          <p:cNvSpPr>
            <a:spLocks/>
          </p:cNvSpPr>
          <p:nvPr/>
        </p:nvSpPr>
        <p:spPr bwMode="auto">
          <a:xfrm>
            <a:off x="5486400" y="6215063"/>
            <a:ext cx="258763" cy="428625"/>
          </a:xfrm>
          <a:prstGeom prst="leftBrace">
            <a:avLst>
              <a:gd name="adj1" fmla="val 83290"/>
              <a:gd name="adj2" fmla="val 50000"/>
            </a:avLst>
          </a:prstGeom>
          <a:noFill/>
          <a:ln w="28575">
            <a:solidFill>
              <a:schemeClr val="bg1"/>
            </a:solidFill>
            <a:round/>
            <a:headEnd/>
            <a:tailEnd/>
          </a:ln>
        </p:spPr>
        <p:txBody>
          <a:bodyPr wrap="none" lIns="45720" rIns="45720" anchor="ctr">
            <a:prstTxWarp prst="textNoShape">
              <a:avLst/>
            </a:prstTxWarp>
            <a:spAutoFit/>
          </a:bodyPr>
          <a:lstStyle/>
          <a:p>
            <a:endParaRPr lang="en-US">
              <a:solidFill>
                <a:srgbClr val="C00000"/>
              </a:solidFill>
            </a:endParaRPr>
          </a:p>
        </p:txBody>
      </p:sp>
      <p:sp>
        <p:nvSpPr>
          <p:cNvPr id="3096" name="Text Box 42"/>
          <p:cNvSpPr txBox="1">
            <a:spLocks noChangeArrowheads="1"/>
          </p:cNvSpPr>
          <p:nvPr/>
        </p:nvSpPr>
        <p:spPr bwMode="auto">
          <a:xfrm>
            <a:off x="5634037" y="4814887"/>
            <a:ext cx="3161635" cy="1200329"/>
          </a:xfrm>
          <a:prstGeom prst="rect">
            <a:avLst/>
          </a:prstGeom>
          <a:noFill/>
          <a:ln w="9525">
            <a:noFill/>
            <a:miter lim="800000"/>
            <a:headEnd/>
            <a:tailEnd/>
          </a:ln>
        </p:spPr>
        <p:txBody>
          <a:bodyPr wrap="none" lIns="45720" rIns="45720">
            <a:prstTxWarp prst="textNoShape">
              <a:avLst/>
            </a:prstTxWarp>
            <a:spAutoFit/>
          </a:bodyPr>
          <a:lstStyle/>
          <a:p>
            <a:endParaRPr lang="en-US" dirty="0">
              <a:solidFill>
                <a:srgbClr val="C00000"/>
              </a:solidFill>
            </a:endParaRPr>
          </a:p>
          <a:p>
            <a:pPr>
              <a:buFontTx/>
              <a:buChar char="•"/>
            </a:pPr>
            <a:r>
              <a:rPr lang="en-US" dirty="0">
                <a:solidFill>
                  <a:srgbClr val="C00000"/>
                </a:solidFill>
              </a:rPr>
              <a:t> </a:t>
            </a:r>
            <a:r>
              <a:rPr lang="en-US" dirty="0" smtClean="0">
                <a:solidFill>
                  <a:srgbClr val="C00000"/>
                </a:solidFill>
              </a:rPr>
              <a:t>Daytime </a:t>
            </a:r>
            <a:r>
              <a:rPr lang="en-US" dirty="0">
                <a:solidFill>
                  <a:srgbClr val="C00000"/>
                </a:solidFill>
              </a:rPr>
              <a:t>only</a:t>
            </a:r>
          </a:p>
          <a:p>
            <a:pPr>
              <a:buFontTx/>
              <a:buChar char="•"/>
            </a:pPr>
            <a:r>
              <a:rPr lang="en-US" dirty="0">
                <a:solidFill>
                  <a:srgbClr val="C00000"/>
                </a:solidFill>
              </a:rPr>
              <a:t> </a:t>
            </a:r>
            <a:r>
              <a:rPr lang="en-US" dirty="0" smtClean="0">
                <a:solidFill>
                  <a:srgbClr val="C00000"/>
                </a:solidFill>
              </a:rPr>
              <a:t>Column </a:t>
            </a:r>
            <a:r>
              <a:rPr lang="en-US" dirty="0">
                <a:solidFill>
                  <a:srgbClr val="C00000"/>
                </a:solidFill>
              </a:rPr>
              <a:t>only</a:t>
            </a:r>
          </a:p>
          <a:p>
            <a:pPr>
              <a:buFontTx/>
              <a:buChar char="•"/>
            </a:pPr>
            <a:r>
              <a:rPr lang="en-US" dirty="0">
                <a:solidFill>
                  <a:srgbClr val="C00000"/>
                </a:solidFill>
              </a:rPr>
              <a:t> Interference from stratosphere</a:t>
            </a:r>
          </a:p>
        </p:txBody>
      </p:sp>
      <p:sp>
        <p:nvSpPr>
          <p:cNvPr id="3097" name="Freeform 43"/>
          <p:cNvSpPr>
            <a:spLocks/>
          </p:cNvSpPr>
          <p:nvPr/>
        </p:nvSpPr>
        <p:spPr bwMode="auto">
          <a:xfrm>
            <a:off x="4000500" y="2513013"/>
            <a:ext cx="1295400" cy="369887"/>
          </a:xfrm>
          <a:custGeom>
            <a:avLst/>
            <a:gdLst>
              <a:gd name="T0" fmla="*/ 0 w 768"/>
              <a:gd name="T1" fmla="*/ 0 h 1296"/>
              <a:gd name="T2" fmla="*/ 0 w 768"/>
              <a:gd name="T3" fmla="*/ 2147483647 h 1296"/>
              <a:gd name="T4" fmla="*/ 2147483647 w 768"/>
              <a:gd name="T5" fmla="*/ 2147483647 h 1296"/>
              <a:gd name="T6" fmla="*/ 0 60000 65536"/>
              <a:gd name="T7" fmla="*/ 0 60000 65536"/>
              <a:gd name="T8" fmla="*/ 0 60000 65536"/>
              <a:gd name="T9" fmla="*/ 0 w 768"/>
              <a:gd name="T10" fmla="*/ 0 h 1296"/>
              <a:gd name="T11" fmla="*/ 768 w 768"/>
              <a:gd name="T12" fmla="*/ 1296 h 1296"/>
            </a:gdLst>
            <a:ahLst/>
            <a:cxnLst>
              <a:cxn ang="T6">
                <a:pos x="T0" y="T1"/>
              </a:cxn>
              <a:cxn ang="T7">
                <a:pos x="T2" y="T3"/>
              </a:cxn>
              <a:cxn ang="T8">
                <a:pos x="T4" y="T5"/>
              </a:cxn>
            </a:cxnLst>
            <a:rect l="T9" t="T10" r="T11" b="T12"/>
            <a:pathLst>
              <a:path w="768" h="1296">
                <a:moveTo>
                  <a:pt x="0" y="0"/>
                </a:moveTo>
                <a:lnTo>
                  <a:pt x="0" y="1296"/>
                </a:lnTo>
                <a:lnTo>
                  <a:pt x="768" y="1296"/>
                </a:lnTo>
              </a:path>
            </a:pathLst>
          </a:custGeom>
          <a:noFill/>
          <a:ln w="28575">
            <a:solidFill>
              <a:schemeClr val="bg1"/>
            </a:solidFill>
            <a:round/>
            <a:headEnd type="triangle" w="lg" len="lg"/>
            <a:tailEnd type="triangle" w="lg" len="lg"/>
          </a:ln>
        </p:spPr>
        <p:txBody>
          <a:bodyPr lIns="45720" rIns="45720">
            <a:prstTxWarp prst="textNoShape">
              <a:avLst/>
            </a:prstTxWarp>
            <a:spAutoFit/>
          </a:bodyPr>
          <a:lstStyle/>
          <a:p>
            <a:endParaRPr lang="en-US"/>
          </a:p>
        </p:txBody>
      </p:sp>
      <p:sp>
        <p:nvSpPr>
          <p:cNvPr id="3100" name="Text Box 50"/>
          <p:cNvSpPr txBox="1">
            <a:spLocks noChangeArrowheads="1"/>
          </p:cNvSpPr>
          <p:nvPr/>
        </p:nvSpPr>
        <p:spPr bwMode="auto">
          <a:xfrm>
            <a:off x="2362200" y="2286000"/>
            <a:ext cx="454025" cy="457200"/>
          </a:xfrm>
          <a:prstGeom prst="rect">
            <a:avLst/>
          </a:prstGeom>
          <a:noFill/>
          <a:ln w="9525">
            <a:noFill/>
            <a:miter lim="800000"/>
            <a:headEnd/>
            <a:tailEnd/>
          </a:ln>
        </p:spPr>
        <p:txBody>
          <a:bodyPr wrap="none">
            <a:prstTxWarp prst="textNoShape">
              <a:avLst/>
            </a:prstTxWarp>
            <a:spAutoFit/>
          </a:bodyPr>
          <a:lstStyle/>
          <a:p>
            <a:r>
              <a:rPr lang="en-US" sz="2400">
                <a:latin typeface="Symbol" charset="2"/>
              </a:rPr>
              <a:t>l</a:t>
            </a:r>
            <a:r>
              <a:rPr lang="en-US" sz="2400" baseline="-25000">
                <a:latin typeface="Symbol" charset="2"/>
              </a:rPr>
              <a:t>1</a:t>
            </a:r>
            <a:endParaRPr lang="en-US" sz="2400">
              <a:latin typeface="Symbol" charset="2"/>
            </a:endParaRPr>
          </a:p>
        </p:txBody>
      </p:sp>
      <p:sp>
        <p:nvSpPr>
          <p:cNvPr id="3101" name="Rectangle 51"/>
          <p:cNvSpPr>
            <a:spLocks noChangeArrowheads="1"/>
          </p:cNvSpPr>
          <p:nvPr/>
        </p:nvSpPr>
        <p:spPr bwMode="auto">
          <a:xfrm>
            <a:off x="3048000" y="2286000"/>
            <a:ext cx="454025" cy="457200"/>
          </a:xfrm>
          <a:prstGeom prst="rect">
            <a:avLst/>
          </a:prstGeom>
          <a:noFill/>
          <a:ln w="9525">
            <a:noFill/>
            <a:miter lim="800000"/>
            <a:headEnd/>
            <a:tailEnd/>
          </a:ln>
        </p:spPr>
        <p:txBody>
          <a:bodyPr wrap="none">
            <a:prstTxWarp prst="textNoShape">
              <a:avLst/>
            </a:prstTxWarp>
            <a:spAutoFit/>
          </a:bodyPr>
          <a:lstStyle/>
          <a:p>
            <a:r>
              <a:rPr lang="en-US" sz="2400">
                <a:latin typeface="Symbol" charset="2"/>
              </a:rPr>
              <a:t>l</a:t>
            </a:r>
            <a:r>
              <a:rPr lang="en-US" sz="2400" baseline="-25000">
                <a:latin typeface="Symbol" charset="2"/>
              </a:rPr>
              <a:t>2</a:t>
            </a:r>
          </a:p>
        </p:txBody>
      </p:sp>
      <p:sp>
        <p:nvSpPr>
          <p:cNvPr id="3102" name="Text Box 52"/>
          <p:cNvSpPr txBox="1">
            <a:spLocks noChangeArrowheads="1"/>
          </p:cNvSpPr>
          <p:nvPr/>
        </p:nvSpPr>
        <p:spPr bwMode="auto">
          <a:xfrm>
            <a:off x="3730625" y="2400300"/>
            <a:ext cx="206375" cy="366713"/>
          </a:xfrm>
          <a:prstGeom prst="rect">
            <a:avLst/>
          </a:prstGeom>
          <a:noFill/>
          <a:ln w="28575">
            <a:noFill/>
            <a:miter lim="800000"/>
            <a:headEnd type="none" w="lg" len="lg"/>
            <a:tailEnd type="none" w="lg" len="lg"/>
          </a:ln>
        </p:spPr>
        <p:txBody>
          <a:bodyPr wrap="none" lIns="45720" rIns="45720">
            <a:prstTxWarp prst="textNoShape">
              <a:avLst/>
            </a:prstTxWarp>
            <a:spAutoFit/>
          </a:bodyPr>
          <a:lstStyle/>
          <a:p>
            <a:r>
              <a:rPr lang="en-US" i="1"/>
              <a:t>z</a:t>
            </a:r>
          </a:p>
        </p:txBody>
      </p:sp>
      <p:sp>
        <p:nvSpPr>
          <p:cNvPr id="3105" name="AutoShape 23"/>
          <p:cNvSpPr>
            <a:spLocks/>
          </p:cNvSpPr>
          <p:nvPr/>
        </p:nvSpPr>
        <p:spPr bwMode="auto">
          <a:xfrm>
            <a:off x="5462587" y="5091112"/>
            <a:ext cx="258763" cy="914400"/>
          </a:xfrm>
          <a:prstGeom prst="leftBrace">
            <a:avLst>
              <a:gd name="adj1" fmla="val 83566"/>
              <a:gd name="adj2" fmla="val 50000"/>
            </a:avLst>
          </a:prstGeom>
          <a:noFill/>
          <a:ln w="28575">
            <a:solidFill>
              <a:srgbClr val="C00000"/>
            </a:solidFill>
            <a:round/>
            <a:headEnd/>
            <a:tailEnd/>
          </a:ln>
        </p:spPr>
        <p:txBody>
          <a:bodyPr lIns="45720" rIns="45720" anchor="ctr">
            <a:prstTxWarp prst="textNoShape">
              <a:avLst/>
            </a:prstTxWarp>
            <a:spAutoFit/>
          </a:bodyPr>
          <a:lstStyle/>
          <a:p>
            <a:endParaRPr lang="en-US">
              <a:solidFill>
                <a:srgbClr val="C00000"/>
              </a:solidFill>
            </a:endParaRPr>
          </a:p>
        </p:txBody>
      </p:sp>
      <p:sp>
        <p:nvSpPr>
          <p:cNvPr id="3106" name="AutoShape 23"/>
          <p:cNvSpPr>
            <a:spLocks/>
          </p:cNvSpPr>
          <p:nvPr/>
        </p:nvSpPr>
        <p:spPr bwMode="auto">
          <a:xfrm>
            <a:off x="5386387" y="3756025"/>
            <a:ext cx="258763" cy="914400"/>
          </a:xfrm>
          <a:prstGeom prst="leftBrace">
            <a:avLst>
              <a:gd name="adj1" fmla="val 83566"/>
              <a:gd name="adj2" fmla="val 50000"/>
            </a:avLst>
          </a:prstGeom>
          <a:noFill/>
          <a:ln w="28575">
            <a:solidFill>
              <a:srgbClr val="C00000"/>
            </a:solidFill>
            <a:round/>
            <a:headEnd/>
            <a:tailEnd/>
          </a:ln>
        </p:spPr>
        <p:txBody>
          <a:bodyPr lIns="45720" rIns="45720" anchor="ctr">
            <a:prstTxWarp prst="textNoShape">
              <a:avLst/>
            </a:prstTxWarp>
            <a:spAutoFit/>
          </a:bodyPr>
          <a:lstStyle/>
          <a:p>
            <a:endParaRPr lang="en-US">
              <a:solidFill>
                <a:srgbClr val="C00000"/>
              </a:solidFill>
            </a:endParaRPr>
          </a:p>
        </p:txBody>
      </p:sp>
      <p:pic>
        <p:nvPicPr>
          <p:cNvPr id="3107" name="Picture 6"/>
          <p:cNvPicPr>
            <a:picLocks noChangeAspect="1" noChangeArrowheads="1"/>
          </p:cNvPicPr>
          <p:nvPr/>
        </p:nvPicPr>
        <p:blipFill>
          <a:blip r:embed="rId6"/>
          <a:srcRect/>
          <a:stretch>
            <a:fillRect/>
          </a:stretch>
        </p:blipFill>
        <p:spPr bwMode="auto">
          <a:xfrm>
            <a:off x="2514600" y="1219200"/>
            <a:ext cx="769938" cy="801688"/>
          </a:xfrm>
          <a:prstGeom prst="rect">
            <a:avLst/>
          </a:prstGeom>
          <a:noFill/>
          <a:ln w="9525">
            <a:noFill/>
            <a:miter lim="800000"/>
            <a:headEnd/>
            <a:tailEnd/>
          </a:ln>
        </p:spPr>
      </p:pic>
      <p:sp>
        <p:nvSpPr>
          <p:cNvPr id="44" name="TextBox 43"/>
          <p:cNvSpPr txBox="1"/>
          <p:nvPr/>
        </p:nvSpPr>
        <p:spPr>
          <a:xfrm>
            <a:off x="304800" y="6385024"/>
            <a:ext cx="2576935" cy="307777"/>
          </a:xfrm>
          <a:prstGeom prst="rect">
            <a:avLst/>
          </a:prstGeom>
          <a:noFill/>
        </p:spPr>
        <p:txBody>
          <a:bodyPr wrap="none" rtlCol="0">
            <a:spAutoFit/>
          </a:bodyPr>
          <a:lstStyle/>
          <a:p>
            <a:r>
              <a:rPr lang="en-US" sz="1400" dirty="0" smtClean="0"/>
              <a:t>http://</a:t>
            </a:r>
            <a:r>
              <a:rPr lang="en-US" sz="1400" dirty="0" err="1" smtClean="0"/>
              <a:t>www.atmos.colostate.edu</a:t>
            </a:r>
            <a:endParaRPr lang="en-US" sz="1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59531"/>
            <a:ext cx="9144000" cy="959643"/>
          </a:xfrm>
        </p:spPr>
        <p:txBody>
          <a:bodyPr>
            <a:normAutofit/>
          </a:bodyPr>
          <a:lstStyle/>
          <a:p>
            <a:pPr eaLnBrk="1" hangingPunct="1"/>
            <a:r>
              <a:rPr lang="en-US" sz="3200" b="1" dirty="0">
                <a:solidFill>
                  <a:srgbClr val="3366FF"/>
                </a:solidFill>
                <a:latin typeface="Big Caslon Medium" charset="0"/>
                <a:ea typeface="Big Caslon Medium" charset="0"/>
                <a:cs typeface="Big Caslon Medium" charset="0"/>
              </a:rPr>
              <a:t>LIDAR MEASUREMENTS (UV to near-IR)</a:t>
            </a:r>
          </a:p>
        </p:txBody>
      </p:sp>
      <p:sp>
        <p:nvSpPr>
          <p:cNvPr id="734211" name="Rectangle 3"/>
          <p:cNvSpPr>
            <a:spLocks noChangeArrowheads="1"/>
          </p:cNvSpPr>
          <p:nvPr/>
        </p:nvSpPr>
        <p:spPr bwMode="auto">
          <a:xfrm>
            <a:off x="228600" y="3962400"/>
            <a:ext cx="7696200" cy="2133600"/>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p:spPr>
        <p:txBody>
          <a:bodyPr wrap="none" anchor="ctr"/>
          <a:lstStyle/>
          <a:p>
            <a:pPr algn="ctr">
              <a:defRPr/>
            </a:pPr>
            <a:endParaRPr lang="en-US"/>
          </a:p>
        </p:txBody>
      </p:sp>
      <p:sp>
        <p:nvSpPr>
          <p:cNvPr id="11268" name="Line 5"/>
          <p:cNvSpPr>
            <a:spLocks noChangeShapeType="1"/>
          </p:cNvSpPr>
          <p:nvPr/>
        </p:nvSpPr>
        <p:spPr bwMode="auto">
          <a:xfrm>
            <a:off x="0" y="6135688"/>
            <a:ext cx="8382000" cy="0"/>
          </a:xfrm>
          <a:prstGeom prst="line">
            <a:avLst/>
          </a:prstGeom>
          <a:noFill/>
          <a:ln w="76200">
            <a:solidFill>
              <a:schemeClr val="tx1"/>
            </a:solidFill>
            <a:round/>
            <a:headEnd/>
            <a:tailEnd/>
          </a:ln>
        </p:spPr>
        <p:txBody>
          <a:bodyPr>
            <a:prstTxWarp prst="textNoShape">
              <a:avLst/>
            </a:prstTxWarp>
          </a:bodyPr>
          <a:lstStyle/>
          <a:p>
            <a:endParaRPr lang="en-US"/>
          </a:p>
        </p:txBody>
      </p:sp>
      <p:sp>
        <p:nvSpPr>
          <p:cNvPr id="11269" name="Text Box 6"/>
          <p:cNvSpPr txBox="1">
            <a:spLocks noChangeArrowheads="1"/>
          </p:cNvSpPr>
          <p:nvPr/>
        </p:nvSpPr>
        <p:spPr bwMode="auto">
          <a:xfrm>
            <a:off x="6553200" y="6172200"/>
            <a:ext cx="2127250" cy="366713"/>
          </a:xfrm>
          <a:prstGeom prst="rect">
            <a:avLst/>
          </a:prstGeom>
          <a:noFill/>
          <a:ln w="9525">
            <a:noFill/>
            <a:miter lim="800000"/>
            <a:headEnd/>
            <a:tailEnd/>
          </a:ln>
        </p:spPr>
        <p:txBody>
          <a:bodyPr wrap="none">
            <a:prstTxWarp prst="textNoShape">
              <a:avLst/>
            </a:prstTxWarp>
            <a:spAutoFit/>
          </a:bodyPr>
          <a:lstStyle/>
          <a:p>
            <a:r>
              <a:rPr lang="en-US"/>
              <a:t>EARTH SURFACE</a:t>
            </a:r>
          </a:p>
        </p:txBody>
      </p:sp>
      <p:sp>
        <p:nvSpPr>
          <p:cNvPr id="11270" name="Line 7"/>
          <p:cNvSpPr>
            <a:spLocks noChangeShapeType="1"/>
          </p:cNvSpPr>
          <p:nvPr/>
        </p:nvSpPr>
        <p:spPr bwMode="auto">
          <a:xfrm>
            <a:off x="3810000" y="2209800"/>
            <a:ext cx="0" cy="3276600"/>
          </a:xfrm>
          <a:prstGeom prst="line">
            <a:avLst/>
          </a:prstGeom>
          <a:noFill/>
          <a:ln w="57150">
            <a:solidFill>
              <a:schemeClr val="accent2"/>
            </a:solidFill>
            <a:round/>
            <a:headEnd/>
            <a:tailEnd type="triangle" w="med" len="med"/>
          </a:ln>
        </p:spPr>
        <p:txBody>
          <a:bodyPr>
            <a:prstTxWarp prst="textNoShape">
              <a:avLst/>
            </a:prstTxWarp>
          </a:bodyPr>
          <a:lstStyle/>
          <a:p>
            <a:endParaRPr lang="en-US"/>
          </a:p>
        </p:txBody>
      </p:sp>
      <p:sp>
        <p:nvSpPr>
          <p:cNvPr id="11271" name="Line 8"/>
          <p:cNvSpPr>
            <a:spLocks noChangeShapeType="1"/>
          </p:cNvSpPr>
          <p:nvPr/>
        </p:nvSpPr>
        <p:spPr bwMode="auto">
          <a:xfrm>
            <a:off x="4038600" y="2209800"/>
            <a:ext cx="0" cy="3276600"/>
          </a:xfrm>
          <a:prstGeom prst="line">
            <a:avLst/>
          </a:prstGeom>
          <a:noFill/>
          <a:ln w="57150">
            <a:solidFill>
              <a:schemeClr val="accent2"/>
            </a:solidFill>
            <a:prstDash val="dash"/>
            <a:round/>
            <a:headEnd type="triangle" w="med" len="med"/>
            <a:tailEnd/>
          </a:ln>
        </p:spPr>
        <p:txBody>
          <a:bodyPr>
            <a:prstTxWarp prst="textNoShape">
              <a:avLst/>
            </a:prstTxWarp>
          </a:bodyPr>
          <a:lstStyle/>
          <a:p>
            <a:endParaRPr lang="en-US"/>
          </a:p>
        </p:txBody>
      </p:sp>
      <p:sp>
        <p:nvSpPr>
          <p:cNvPr id="11272" name="Text Box 9"/>
          <p:cNvSpPr txBox="1">
            <a:spLocks noChangeArrowheads="1"/>
          </p:cNvSpPr>
          <p:nvPr/>
        </p:nvSpPr>
        <p:spPr bwMode="auto">
          <a:xfrm>
            <a:off x="1981200" y="5257800"/>
            <a:ext cx="2286000" cy="641350"/>
          </a:xfrm>
          <a:prstGeom prst="rect">
            <a:avLst/>
          </a:prstGeom>
          <a:noFill/>
          <a:ln w="9525">
            <a:noFill/>
            <a:miter lim="800000"/>
            <a:headEnd/>
            <a:tailEnd/>
          </a:ln>
        </p:spPr>
        <p:txBody>
          <a:bodyPr>
            <a:prstTxWarp prst="textNoShape">
              <a:avLst/>
            </a:prstTxWarp>
            <a:spAutoFit/>
          </a:bodyPr>
          <a:lstStyle/>
          <a:p>
            <a:r>
              <a:rPr lang="en-US">
                <a:solidFill>
                  <a:schemeClr val="bg1"/>
                </a:solidFill>
              </a:rPr>
              <a:t>backscatter by </a:t>
            </a:r>
          </a:p>
          <a:p>
            <a:r>
              <a:rPr lang="en-US">
                <a:solidFill>
                  <a:schemeClr val="bg1"/>
                </a:solidFill>
              </a:rPr>
              <a:t>atmosphere</a:t>
            </a:r>
          </a:p>
        </p:txBody>
      </p:sp>
      <p:sp>
        <p:nvSpPr>
          <p:cNvPr id="11273" name="Text Box 10"/>
          <p:cNvSpPr txBox="1">
            <a:spLocks noChangeArrowheads="1"/>
          </p:cNvSpPr>
          <p:nvPr/>
        </p:nvSpPr>
        <p:spPr bwMode="auto">
          <a:xfrm>
            <a:off x="2895600" y="2286000"/>
            <a:ext cx="930275" cy="641350"/>
          </a:xfrm>
          <a:prstGeom prst="rect">
            <a:avLst/>
          </a:prstGeom>
          <a:noFill/>
          <a:ln w="9525">
            <a:noFill/>
            <a:miter lim="800000"/>
            <a:headEnd/>
            <a:tailEnd/>
          </a:ln>
        </p:spPr>
        <p:txBody>
          <a:bodyPr>
            <a:prstTxWarp prst="textNoShape">
              <a:avLst/>
            </a:prstTxWarp>
            <a:spAutoFit/>
          </a:bodyPr>
          <a:lstStyle/>
          <a:p>
            <a:r>
              <a:rPr lang="en-US">
                <a:solidFill>
                  <a:schemeClr val="accent2"/>
                </a:solidFill>
              </a:rPr>
              <a:t>Laser pulse</a:t>
            </a:r>
          </a:p>
        </p:txBody>
      </p:sp>
      <p:sp>
        <p:nvSpPr>
          <p:cNvPr id="11274" name="Text Box 11"/>
          <p:cNvSpPr txBox="1">
            <a:spLocks noChangeArrowheads="1"/>
          </p:cNvSpPr>
          <p:nvPr/>
        </p:nvSpPr>
        <p:spPr bwMode="auto">
          <a:xfrm>
            <a:off x="2558939" y="730835"/>
            <a:ext cx="3384661" cy="338554"/>
          </a:xfrm>
          <a:prstGeom prst="rect">
            <a:avLst/>
          </a:prstGeom>
          <a:noFill/>
          <a:ln w="9525">
            <a:noFill/>
            <a:miter lim="800000"/>
            <a:headEnd/>
            <a:tailEnd/>
          </a:ln>
        </p:spPr>
        <p:txBody>
          <a:bodyPr wrap="none">
            <a:prstTxWarp prst="textNoShape">
              <a:avLst/>
            </a:prstTxWarp>
            <a:spAutoFit/>
          </a:bodyPr>
          <a:lstStyle/>
          <a:p>
            <a:r>
              <a:rPr lang="en-US" sz="1600" dirty="0">
                <a:latin typeface="Big Caslon Medium" charset="0"/>
                <a:ea typeface="Big Caslon Medium" charset="0"/>
                <a:cs typeface="Big Caslon Medium" charset="0"/>
              </a:rPr>
              <a:t>Examples: LITE, GLAS, CALIPSO</a:t>
            </a:r>
          </a:p>
        </p:txBody>
      </p:sp>
      <p:sp>
        <p:nvSpPr>
          <p:cNvPr id="11275" name="Text Box 12"/>
          <p:cNvSpPr txBox="1">
            <a:spLocks noChangeArrowheads="1"/>
          </p:cNvSpPr>
          <p:nvPr/>
        </p:nvSpPr>
        <p:spPr bwMode="auto">
          <a:xfrm>
            <a:off x="304800" y="3200400"/>
            <a:ext cx="3440113" cy="646113"/>
          </a:xfrm>
          <a:prstGeom prst="rect">
            <a:avLst/>
          </a:prstGeom>
          <a:noFill/>
          <a:ln w="9525">
            <a:noFill/>
            <a:miter lim="800000"/>
            <a:headEnd/>
            <a:tailEnd/>
          </a:ln>
        </p:spPr>
        <p:txBody>
          <a:bodyPr wrap="none" lIns="45720" rIns="45720">
            <a:prstTxWarp prst="textNoShape">
              <a:avLst/>
            </a:prstTxWarp>
            <a:spAutoFit/>
          </a:bodyPr>
          <a:lstStyle/>
          <a:p>
            <a:r>
              <a:rPr lang="en-US"/>
              <a:t>Intensity of return vs. time lag </a:t>
            </a:r>
          </a:p>
          <a:p>
            <a:r>
              <a:rPr lang="en-US"/>
              <a:t>measures vertical profile</a:t>
            </a:r>
          </a:p>
        </p:txBody>
      </p:sp>
      <p:sp>
        <p:nvSpPr>
          <p:cNvPr id="11276" name="Text Box 13"/>
          <p:cNvSpPr txBox="1">
            <a:spLocks noChangeArrowheads="1"/>
          </p:cNvSpPr>
          <p:nvPr/>
        </p:nvSpPr>
        <p:spPr bwMode="auto">
          <a:xfrm>
            <a:off x="4953000" y="1676400"/>
            <a:ext cx="676275" cy="366713"/>
          </a:xfrm>
          <a:prstGeom prst="rect">
            <a:avLst/>
          </a:prstGeom>
          <a:noFill/>
          <a:ln w="9525">
            <a:noFill/>
            <a:miter lim="800000"/>
            <a:headEnd/>
            <a:tailEnd/>
          </a:ln>
        </p:spPr>
        <p:txBody>
          <a:bodyPr wrap="none" lIns="45720" rIns="45720">
            <a:prstTxWarp prst="textNoShape">
              <a:avLst/>
            </a:prstTxWarp>
            <a:spAutoFit/>
          </a:bodyPr>
          <a:lstStyle/>
          <a:p>
            <a:r>
              <a:rPr lang="en-US">
                <a:solidFill>
                  <a:srgbClr val="C00000"/>
                </a:solidFill>
              </a:rPr>
              <a:t>Pros:</a:t>
            </a:r>
          </a:p>
        </p:txBody>
      </p:sp>
      <p:sp>
        <p:nvSpPr>
          <p:cNvPr id="11277" name="Text Box 15"/>
          <p:cNvSpPr txBox="1">
            <a:spLocks noChangeArrowheads="1"/>
          </p:cNvSpPr>
          <p:nvPr/>
        </p:nvSpPr>
        <p:spPr bwMode="auto">
          <a:xfrm>
            <a:off x="5867400" y="1752600"/>
            <a:ext cx="2801938" cy="646113"/>
          </a:xfrm>
          <a:prstGeom prst="rect">
            <a:avLst/>
          </a:prstGeom>
          <a:noFill/>
          <a:ln w="9525">
            <a:noFill/>
            <a:miter lim="800000"/>
            <a:headEnd/>
            <a:tailEnd/>
          </a:ln>
        </p:spPr>
        <p:txBody>
          <a:bodyPr wrap="none" lIns="45720" rIns="45720">
            <a:prstTxWarp prst="textNoShape">
              <a:avLst/>
            </a:prstTxWarp>
            <a:spAutoFit/>
          </a:bodyPr>
          <a:lstStyle/>
          <a:p>
            <a:pPr>
              <a:buFontTx/>
              <a:buChar char="•"/>
            </a:pPr>
            <a:r>
              <a:rPr lang="en-US">
                <a:solidFill>
                  <a:srgbClr val="C00000"/>
                </a:solidFill>
              </a:rPr>
              <a:t> High vertical resolution</a:t>
            </a:r>
          </a:p>
          <a:p>
            <a:endParaRPr lang="en-US">
              <a:solidFill>
                <a:srgbClr val="C00000"/>
              </a:solidFill>
            </a:endParaRPr>
          </a:p>
        </p:txBody>
      </p:sp>
      <p:sp>
        <p:nvSpPr>
          <p:cNvPr id="11278" name="Text Box 16"/>
          <p:cNvSpPr txBox="1">
            <a:spLocks noChangeArrowheads="1"/>
          </p:cNvSpPr>
          <p:nvPr/>
        </p:nvSpPr>
        <p:spPr bwMode="auto">
          <a:xfrm>
            <a:off x="4876800" y="2743200"/>
            <a:ext cx="739775" cy="366713"/>
          </a:xfrm>
          <a:prstGeom prst="rect">
            <a:avLst/>
          </a:prstGeom>
          <a:noFill/>
          <a:ln w="9525">
            <a:noFill/>
            <a:miter lim="800000"/>
            <a:headEnd/>
            <a:tailEnd/>
          </a:ln>
        </p:spPr>
        <p:txBody>
          <a:bodyPr wrap="none" lIns="45720" rIns="45720">
            <a:prstTxWarp prst="textNoShape">
              <a:avLst/>
            </a:prstTxWarp>
            <a:spAutoFit/>
          </a:bodyPr>
          <a:lstStyle/>
          <a:p>
            <a:r>
              <a:rPr lang="en-US" dirty="0">
                <a:solidFill>
                  <a:srgbClr val="C00000"/>
                </a:solidFill>
              </a:rPr>
              <a:t>Cons:</a:t>
            </a:r>
          </a:p>
        </p:txBody>
      </p:sp>
      <p:sp>
        <p:nvSpPr>
          <p:cNvPr id="11279" name="Text Box 18"/>
          <p:cNvSpPr txBox="1">
            <a:spLocks noChangeArrowheads="1"/>
          </p:cNvSpPr>
          <p:nvPr/>
        </p:nvSpPr>
        <p:spPr bwMode="auto">
          <a:xfrm>
            <a:off x="5854700" y="2590800"/>
            <a:ext cx="2578100" cy="641350"/>
          </a:xfrm>
          <a:prstGeom prst="rect">
            <a:avLst/>
          </a:prstGeom>
          <a:noFill/>
          <a:ln w="9525">
            <a:noFill/>
            <a:miter lim="800000"/>
            <a:headEnd/>
            <a:tailEnd/>
          </a:ln>
        </p:spPr>
        <p:txBody>
          <a:bodyPr wrap="none" lIns="45720" rIns="45720">
            <a:prstTxWarp prst="textNoShape">
              <a:avLst/>
            </a:prstTxWarp>
            <a:spAutoFit/>
          </a:bodyPr>
          <a:lstStyle/>
          <a:p>
            <a:pPr>
              <a:buFontTx/>
              <a:buChar char="•"/>
            </a:pPr>
            <a:r>
              <a:rPr lang="en-US">
                <a:solidFill>
                  <a:srgbClr val="C00000"/>
                </a:solidFill>
              </a:rPr>
              <a:t> Aerosols only (so far)</a:t>
            </a:r>
          </a:p>
          <a:p>
            <a:pPr>
              <a:buFontTx/>
              <a:buChar char="•"/>
            </a:pPr>
            <a:r>
              <a:rPr lang="en-US">
                <a:solidFill>
                  <a:srgbClr val="C00000"/>
                </a:solidFill>
              </a:rPr>
              <a:t> Limited coverage</a:t>
            </a:r>
          </a:p>
        </p:txBody>
      </p:sp>
      <p:sp>
        <p:nvSpPr>
          <p:cNvPr id="11280" name="AutoShape 23"/>
          <p:cNvSpPr>
            <a:spLocks/>
          </p:cNvSpPr>
          <p:nvPr/>
        </p:nvSpPr>
        <p:spPr bwMode="auto">
          <a:xfrm>
            <a:off x="5684838" y="1660525"/>
            <a:ext cx="258762" cy="549275"/>
          </a:xfrm>
          <a:prstGeom prst="leftBrace">
            <a:avLst>
              <a:gd name="adj1" fmla="val 83670"/>
              <a:gd name="adj2" fmla="val 50000"/>
            </a:avLst>
          </a:prstGeom>
          <a:noFill/>
          <a:ln w="28575">
            <a:solidFill>
              <a:srgbClr val="C00000"/>
            </a:solidFill>
            <a:round/>
            <a:headEnd/>
            <a:tailEnd/>
          </a:ln>
        </p:spPr>
        <p:txBody>
          <a:bodyPr lIns="45720" rIns="45720" anchor="ctr">
            <a:prstTxWarp prst="textNoShape">
              <a:avLst/>
            </a:prstTxWarp>
            <a:spAutoFit/>
          </a:bodyPr>
          <a:lstStyle/>
          <a:p>
            <a:endParaRPr lang="en-US">
              <a:solidFill>
                <a:srgbClr val="C00000"/>
              </a:solidFill>
            </a:endParaRPr>
          </a:p>
        </p:txBody>
      </p:sp>
      <p:sp>
        <p:nvSpPr>
          <p:cNvPr id="11281" name="AutoShape 23"/>
          <p:cNvSpPr>
            <a:spLocks/>
          </p:cNvSpPr>
          <p:nvPr/>
        </p:nvSpPr>
        <p:spPr bwMode="auto">
          <a:xfrm>
            <a:off x="5608638" y="2514600"/>
            <a:ext cx="258762" cy="914400"/>
          </a:xfrm>
          <a:prstGeom prst="leftBrace">
            <a:avLst>
              <a:gd name="adj1" fmla="val 83567"/>
              <a:gd name="adj2" fmla="val 50000"/>
            </a:avLst>
          </a:prstGeom>
          <a:noFill/>
          <a:ln w="28575">
            <a:solidFill>
              <a:srgbClr val="C00000"/>
            </a:solidFill>
            <a:round/>
            <a:headEnd/>
            <a:tailEnd/>
          </a:ln>
        </p:spPr>
        <p:txBody>
          <a:bodyPr lIns="45720" rIns="45720" anchor="ctr">
            <a:prstTxWarp prst="textNoShape">
              <a:avLst/>
            </a:prstTxWarp>
            <a:spAutoFit/>
          </a:bodyPr>
          <a:lstStyle/>
          <a:p>
            <a:endParaRPr lang="en-US">
              <a:solidFill>
                <a:srgbClr val="C00000"/>
              </a:solidFill>
            </a:endParaRPr>
          </a:p>
        </p:txBody>
      </p:sp>
      <p:pic>
        <p:nvPicPr>
          <p:cNvPr id="11282" name="Picture 6"/>
          <p:cNvPicPr>
            <a:picLocks noChangeAspect="1" noChangeArrowheads="1"/>
          </p:cNvPicPr>
          <p:nvPr/>
        </p:nvPicPr>
        <p:blipFill>
          <a:blip r:embed="rId2"/>
          <a:srcRect/>
          <a:stretch>
            <a:fillRect/>
          </a:stretch>
        </p:blipFill>
        <p:spPr bwMode="auto">
          <a:xfrm>
            <a:off x="3429000" y="1295400"/>
            <a:ext cx="769938" cy="801688"/>
          </a:xfrm>
          <a:prstGeom prst="rect">
            <a:avLst/>
          </a:prstGeom>
          <a:noFill/>
          <a:ln w="9525">
            <a:noFill/>
            <a:miter lim="800000"/>
            <a:headEnd/>
            <a:tailEnd/>
          </a:ln>
        </p:spPr>
      </p:pic>
      <p:sp>
        <p:nvSpPr>
          <p:cNvPr id="19" name="TextBox 18"/>
          <p:cNvSpPr txBox="1"/>
          <p:nvPr/>
        </p:nvSpPr>
        <p:spPr>
          <a:xfrm>
            <a:off x="292909" y="6508750"/>
            <a:ext cx="2576935" cy="307777"/>
          </a:xfrm>
          <a:prstGeom prst="rect">
            <a:avLst/>
          </a:prstGeom>
          <a:noFill/>
        </p:spPr>
        <p:txBody>
          <a:bodyPr wrap="none" rtlCol="0">
            <a:spAutoFit/>
          </a:bodyPr>
          <a:lstStyle/>
          <a:p>
            <a:r>
              <a:rPr lang="en-US" sz="1400" dirty="0" smtClean="0"/>
              <a:t>http://</a:t>
            </a:r>
            <a:r>
              <a:rPr lang="en-US" sz="1400" dirty="0" err="1" smtClean="0"/>
              <a:t>www.atmos.colostate.edu</a:t>
            </a:r>
            <a:endParaRPr lang="en-US" sz="1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85800" y="0"/>
            <a:ext cx="7772400" cy="1143000"/>
          </a:xfrm>
        </p:spPr>
        <p:txBody>
          <a:bodyPr>
            <a:normAutofit/>
          </a:bodyPr>
          <a:lstStyle/>
          <a:p>
            <a:r>
              <a:rPr lang="en-US" sz="3600" b="1" dirty="0" smtClean="0">
                <a:solidFill>
                  <a:srgbClr val="0000FF"/>
                </a:solidFill>
                <a:latin typeface="Comic Sans MS"/>
                <a:cs typeface="Comic Sans MS"/>
              </a:rPr>
              <a:t>Numerous Species from IR</a:t>
            </a:r>
            <a:endParaRPr lang="en-US" sz="3600" b="1" dirty="0">
              <a:solidFill>
                <a:srgbClr val="0000FF"/>
              </a:solidFill>
              <a:latin typeface="Comic Sans MS"/>
              <a:cs typeface="Comic Sans MS"/>
            </a:endParaRPr>
          </a:p>
        </p:txBody>
      </p:sp>
      <p:sp>
        <p:nvSpPr>
          <p:cNvPr id="11273" name="TextBox 20"/>
          <p:cNvSpPr txBox="1">
            <a:spLocks noChangeArrowheads="1"/>
          </p:cNvSpPr>
          <p:nvPr/>
        </p:nvSpPr>
        <p:spPr bwMode="auto">
          <a:xfrm>
            <a:off x="6237011" y="6338957"/>
            <a:ext cx="2519362" cy="338554"/>
          </a:xfrm>
          <a:prstGeom prst="rect">
            <a:avLst/>
          </a:prstGeom>
          <a:noFill/>
          <a:ln w="9525">
            <a:noFill/>
            <a:miter lim="800000"/>
            <a:headEnd/>
            <a:tailEnd/>
          </a:ln>
        </p:spPr>
        <p:txBody>
          <a:bodyPr wrap="square">
            <a:prstTxWarp prst="textNoShape">
              <a:avLst/>
            </a:prstTxWarp>
            <a:spAutoFit/>
          </a:bodyPr>
          <a:lstStyle/>
          <a:p>
            <a:r>
              <a:rPr lang="en-US" sz="1600" b="0" dirty="0"/>
              <a:t>[</a:t>
            </a:r>
            <a:r>
              <a:rPr lang="en-US" sz="1600" b="0" dirty="0" err="1"/>
              <a:t>Clerbaux</a:t>
            </a:r>
            <a:r>
              <a:rPr lang="en-US" sz="1600" b="0" dirty="0"/>
              <a:t> et al., ACP 2009]</a:t>
            </a:r>
          </a:p>
        </p:txBody>
      </p:sp>
      <p:pic>
        <p:nvPicPr>
          <p:cNvPr id="11" name="Picture 10" descr="spectral_Clerbaux.png"/>
          <p:cNvPicPr>
            <a:picLocks noChangeAspect="1"/>
          </p:cNvPicPr>
          <p:nvPr/>
        </p:nvPicPr>
        <p:blipFill>
          <a:blip r:embed="rId3"/>
          <a:srcRect l="7500" t="6464" r="15463" b="2320"/>
          <a:stretch>
            <a:fillRect/>
          </a:stretch>
        </p:blipFill>
        <p:spPr>
          <a:xfrm>
            <a:off x="890884" y="891392"/>
            <a:ext cx="7044301" cy="5316799"/>
          </a:xfrm>
          <a:prstGeom prst="rect">
            <a:avLst/>
          </a:prstGeom>
        </p:spPr>
      </p:pic>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2.1"/>
</p:tagLst>
</file>

<file path=ppt/tags/tag2.xml><?xml version="1.0" encoding="utf-8"?>
<p:tagLst xmlns:a="http://schemas.openxmlformats.org/drawingml/2006/main" xmlns:r="http://schemas.openxmlformats.org/officeDocument/2006/relationships" xmlns:p="http://schemas.openxmlformats.org/presentationml/2006/main">
  <p:tag name="TIMING" val="|7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5698</TotalTime>
  <Words>3174</Words>
  <Application>Microsoft Macintosh PowerPoint</Application>
  <PresentationFormat>On-screen Show (4:3)</PresentationFormat>
  <Paragraphs>460</Paragraphs>
  <Slides>46</Slides>
  <Notes>23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46</vt:i4>
      </vt:variant>
    </vt:vector>
  </HeadingPairs>
  <TitlesOfParts>
    <vt:vector size="49" baseType="lpstr">
      <vt:lpstr>Office Theme</vt:lpstr>
      <vt:lpstr>Equation</vt:lpstr>
      <vt:lpstr>CorelPhotoPaint.Image.8</vt:lpstr>
      <vt:lpstr>PowerPoint Presentation</vt:lpstr>
      <vt:lpstr>Satellite monitoring of the changing world - daily global coverage &amp; longterm </vt:lpstr>
      <vt:lpstr>Satellite Orbits</vt:lpstr>
      <vt:lpstr>Atmospheric Radiation Spectrum</vt:lpstr>
      <vt:lpstr>ACTIVE VS. PASSIVE REMOTE SENSING</vt:lpstr>
      <vt:lpstr>Thermal Emission Measurements (IR, microwave)</vt:lpstr>
      <vt:lpstr>Solar Backscatter Measurements </vt:lpstr>
      <vt:lpstr>LIDAR MEASUREMENTS (UV to near-IR)</vt:lpstr>
      <vt:lpstr>Numerous Species from IR</vt:lpstr>
      <vt:lpstr>PowerPoint Presentation</vt:lpstr>
      <vt:lpstr>PowerPoint Presentation</vt:lpstr>
      <vt:lpstr>PowerPoint Presentation</vt:lpstr>
      <vt:lpstr>Inverse Methods </vt:lpstr>
      <vt:lpstr>PowerPoint Presentation</vt:lpstr>
      <vt:lpstr>FORWARD MODEL</vt:lpstr>
      <vt:lpstr>PowerPoint Presentation</vt:lpstr>
      <vt:lpstr>Jacobians-measurement sensitivity  for a specie in a spectral band </vt:lpstr>
      <vt:lpstr>PowerPoint Presentation</vt:lpstr>
      <vt:lpstr>PowerPoint Presentation</vt:lpstr>
      <vt:lpstr>PowerPoint Presentation</vt:lpstr>
      <vt:lpstr>PowerPoint Presentation</vt:lpstr>
      <vt:lpstr>Transpacific Asian pollution plumes: the view from AIRS CO </vt:lpstr>
      <vt:lpstr>AIRS O3 retrievals capture upper dynamics conducive to deep stratospheric intrusions over the western U.S. </vt:lpstr>
      <vt:lpstr>PowerPoint Presentation</vt:lpstr>
      <vt:lpstr>PowerPoint Presentation</vt:lpstr>
      <vt:lpstr>PowerPoint Presentation</vt:lpstr>
      <vt:lpstr>Implications of separating fresh emissions from the background</vt:lpstr>
      <vt:lpstr>Ammonia (NH3) Distributions  and Recent Trends  by 14-year AIRS Measurements</vt:lpstr>
      <vt:lpstr>PowerPoint Presentation</vt:lpstr>
      <vt:lpstr>Why Ammonia (NH3) - affect air quality, ecosystem, and climate, primarily from anthropogenic sources</vt:lpstr>
      <vt:lpstr>Ammonia - precursor gas of PM2.5 </vt:lpstr>
      <vt:lpstr>Why Satellite Remote Sensing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JCET/UMBC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PHYS741  Inverse Methods and Data Analysis</dc:title>
  <dc:creator>Juying Warner</dc:creator>
  <cp:lastModifiedBy>R. Dickerson</cp:lastModifiedBy>
  <cp:revision>65</cp:revision>
  <cp:lastPrinted>2018-04-11T20:40:59Z</cp:lastPrinted>
  <dcterms:created xsi:type="dcterms:W3CDTF">2014-04-10T00:43:42Z</dcterms:created>
  <dcterms:modified xsi:type="dcterms:W3CDTF">2018-04-12T14:35:19Z</dcterms:modified>
</cp:coreProperties>
</file>